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54"/>
  </p:notesMasterIdLst>
  <p:handoutMasterIdLst>
    <p:handoutMasterId r:id="rId55"/>
  </p:handoutMasterIdLst>
  <p:sldIdLst>
    <p:sldId id="256" r:id="rId2"/>
    <p:sldId id="257" r:id="rId3"/>
    <p:sldId id="259" r:id="rId4"/>
    <p:sldId id="273" r:id="rId5"/>
    <p:sldId id="260" r:id="rId6"/>
    <p:sldId id="274" r:id="rId7"/>
    <p:sldId id="261" r:id="rId8"/>
    <p:sldId id="262" r:id="rId9"/>
    <p:sldId id="275" r:id="rId10"/>
    <p:sldId id="276" r:id="rId11"/>
    <p:sldId id="277" r:id="rId12"/>
    <p:sldId id="263" r:id="rId13"/>
    <p:sldId id="278" r:id="rId14"/>
    <p:sldId id="279" r:id="rId15"/>
    <p:sldId id="264" r:id="rId16"/>
    <p:sldId id="280" r:id="rId17"/>
    <p:sldId id="281" r:id="rId18"/>
    <p:sldId id="282" r:id="rId19"/>
    <p:sldId id="283" r:id="rId20"/>
    <p:sldId id="284" r:id="rId21"/>
    <p:sldId id="265" r:id="rId22"/>
    <p:sldId id="285" r:id="rId23"/>
    <p:sldId id="266" r:id="rId24"/>
    <p:sldId id="286" r:id="rId25"/>
    <p:sldId id="287" r:id="rId26"/>
    <p:sldId id="288" r:id="rId27"/>
    <p:sldId id="267" r:id="rId28"/>
    <p:sldId id="289" r:id="rId29"/>
    <p:sldId id="308" r:id="rId30"/>
    <p:sldId id="268" r:id="rId31"/>
    <p:sldId id="290" r:id="rId32"/>
    <p:sldId id="291" r:id="rId33"/>
    <p:sldId id="292" r:id="rId34"/>
    <p:sldId id="269" r:id="rId35"/>
    <p:sldId id="293" r:id="rId36"/>
    <p:sldId id="294" r:id="rId37"/>
    <p:sldId id="270" r:id="rId38"/>
    <p:sldId id="295" r:id="rId39"/>
    <p:sldId id="271"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272"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3576" autoAdjust="0"/>
  </p:normalViewPr>
  <p:slideViewPr>
    <p:cSldViewPr snapToGrid="0" snapToObjects="1">
      <p:cViewPr varScale="1">
        <p:scale>
          <a:sx n="44" d="100"/>
          <a:sy n="44" d="100"/>
        </p:scale>
        <p:origin x="-2760"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730F5F4-3605-E140-8455-4A1F7EEA787D}" type="datetimeFigureOut">
              <a:rPr lang="es-ES" smtClean="0"/>
              <a:t>27/8/15</a:t>
            </a:fld>
            <a:endParaRPr lang="es-ES"/>
          </a:p>
        </p:txBody>
      </p:sp>
      <p:sp>
        <p:nvSpPr>
          <p:cNvPr id="4" name="Marcador de pie de pá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F785F20-3D2C-694A-A46C-98A1FBB0CB94}" type="slidenum">
              <a:rPr lang="es-ES" smtClean="0"/>
              <a:t>‹Nr.›</a:t>
            </a:fld>
            <a:endParaRPr lang="es-ES"/>
          </a:p>
        </p:txBody>
      </p:sp>
    </p:spTree>
    <p:extLst>
      <p:ext uri="{BB962C8B-B14F-4D97-AF65-F5344CB8AC3E}">
        <p14:creationId xmlns:p14="http://schemas.microsoft.com/office/powerpoint/2010/main" val="3970975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4D4B9C-2260-C341-854B-E1182A89E1D3}" type="datetimeFigureOut">
              <a:rPr lang="es-ES" smtClean="0"/>
              <a:t>27/8/15</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707552-BBD2-3141-842E-DFB855B52CB6}" type="slidenum">
              <a:rPr lang="es-ES" smtClean="0"/>
              <a:t>‹Nr.›</a:t>
            </a:fld>
            <a:endParaRPr lang="es-ES"/>
          </a:p>
        </p:txBody>
      </p:sp>
    </p:spTree>
    <p:extLst>
      <p:ext uri="{BB962C8B-B14F-4D97-AF65-F5344CB8AC3E}">
        <p14:creationId xmlns:p14="http://schemas.microsoft.com/office/powerpoint/2010/main" val="182025591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D.I. no debería ser un tema controvertido. Hay arqueólogos, científicos forenses y otros investigadores dedicados a la búsqueda de señales de vida inteligente extraterrestre (científicos del proyecto SETI) que fundamentan sus investigaciones en el D.I.</a:t>
            </a:r>
            <a:r>
              <a:rPr lang="es-ES" baseline="0" dirty="0" smtClean="0"/>
              <a:t> </a:t>
            </a:r>
          </a:p>
          <a:p>
            <a:r>
              <a:rPr lang="es-ES" baseline="0" dirty="0" smtClean="0"/>
              <a:t>La controversia surge porque al postular que es posible inferir signos de una inteligencia superior en biología, el D. I. plantea el interrogante de quién podría ser el diseñador. </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a:t>
            </a:fld>
            <a:endParaRPr lang="es-ES"/>
          </a:p>
        </p:txBody>
      </p:sp>
    </p:spTree>
    <p:extLst>
      <p:ext uri="{BB962C8B-B14F-4D97-AF65-F5344CB8AC3E}">
        <p14:creationId xmlns:p14="http://schemas.microsoft.com/office/powerpoint/2010/main" val="15358740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mayoría de los proponentes del D.I. consideran las ideas de un antepasado común con escepticismo, pero coinciden que el mecanismo de la selección natural sobre las variaciones aleatorias es sólo una explicación parcial de la historia de la vida, porque no están convencidos de que el mecanismo de Darwin sea suficiente para generar toda la complejidad y diversidad de los seres vivos. Además concuerdan en que los organismos muestran pruebas científicas y claras de un diseño.</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11</a:t>
            </a:fld>
            <a:endParaRPr lang="es-ES"/>
          </a:p>
        </p:txBody>
      </p:sp>
    </p:spTree>
    <p:extLst>
      <p:ext uri="{BB962C8B-B14F-4D97-AF65-F5344CB8AC3E}">
        <p14:creationId xmlns:p14="http://schemas.microsoft.com/office/powerpoint/2010/main" val="4073502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el libro, </a:t>
            </a:r>
            <a:r>
              <a:rPr lang="es-ES" i="1" dirty="0" smtClean="0"/>
              <a:t>La peligrosa idea de Darwin, </a:t>
            </a:r>
            <a:r>
              <a:rPr lang="es-ES" i="0" dirty="0" smtClean="0"/>
              <a:t>el filósofo ateo Daniel </a:t>
            </a:r>
            <a:r>
              <a:rPr lang="es-ES" i="0" dirty="0" err="1" smtClean="0"/>
              <a:t>Dennett</a:t>
            </a:r>
            <a:r>
              <a:rPr lang="es-ES" i="0" dirty="0" smtClean="0"/>
              <a:t> sugiere que los creyentes que convencen a sus hijos para que no crean en la evolución darwinista deberían ser encarcelados en “zoológicos culturales” o ser puestos en cuarentena, porque representan una seria amenaza para la sociedad.</a:t>
            </a:r>
          </a:p>
          <a:p>
            <a:endParaRPr lang="es-ES" i="0" dirty="0" smtClean="0"/>
          </a:p>
          <a:p>
            <a:r>
              <a:rPr lang="es-ES" i="0" dirty="0" smtClean="0"/>
              <a:t>¿Por qué tanta preocupación por lo que piensen</a:t>
            </a:r>
            <a:r>
              <a:rPr lang="es-ES" i="0" baseline="0" dirty="0" smtClean="0"/>
              <a:t> los creyentes? </a:t>
            </a:r>
          </a:p>
          <a:p>
            <a:endParaRPr lang="es-ES" i="0" baseline="0" dirty="0" smtClean="0"/>
          </a:p>
          <a:p>
            <a:r>
              <a:rPr lang="es-ES" i="0" baseline="0" dirty="0" smtClean="0"/>
              <a:t>La teoría de Darwin es un relato de la creación adecuado a nuestra cultura cada vez más secular. Se ha convertido en la principal justificación del NATURALISMO, la cosmovisión preferida de los ateos.</a:t>
            </a:r>
          </a:p>
          <a:p>
            <a:endParaRPr lang="es-ES" i="0" baseline="0" dirty="0" smtClean="0"/>
          </a:p>
          <a:p>
            <a:r>
              <a:rPr lang="es-ES" i="0" baseline="0" dirty="0" smtClean="0"/>
              <a:t>El naturalismo concibe el universo como un sistema autónomo de materia y energía regido por leyes naturales inviolables. Según el naturalismo, todo lo que hay en el universo es resultado de la casualidad y de la necesidad; no se debe al diseño intencionado de Dios. De manera que, si el naturalismo fuese la verdad, los milagros deberían tener una explicación natural, la Biblia no podría ser la Palabra inspirada de Dios, y el cristianismo tendría que ser falso. </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12</a:t>
            </a:fld>
            <a:endParaRPr lang="es-ES"/>
          </a:p>
        </p:txBody>
      </p:sp>
    </p:spTree>
    <p:extLst>
      <p:ext uri="{BB962C8B-B14F-4D97-AF65-F5344CB8AC3E}">
        <p14:creationId xmlns:p14="http://schemas.microsoft.com/office/powerpoint/2010/main" val="998996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naturalismo se enseña a los jóvenes en la enseñanza primaria, en la secundaria y en la universidad. </a:t>
            </a:r>
          </a:p>
          <a:p>
            <a:r>
              <a:rPr lang="es-ES" dirty="0" smtClean="0"/>
              <a:t>Por medio de la teoría de Darwin, los jóvenes aprenden y asimilan que el orden y la complejidad del mundo son el resultado de procesos materiales ciegos, y no de la decisión divina de crear.</a:t>
            </a:r>
          </a:p>
          <a:p>
            <a:endParaRPr lang="es-ES" dirty="0" smtClean="0"/>
          </a:p>
          <a:p>
            <a:r>
              <a:rPr lang="es-ES" dirty="0" smtClean="0"/>
              <a:t>Por tanto, el darwinismo no es sólo una teoría científica, sino que actúa como una IDEOLOGÍA que explica el origen de la vida. </a:t>
            </a:r>
          </a:p>
          <a:p>
            <a:r>
              <a:rPr lang="es-ES" dirty="0" smtClean="0"/>
              <a:t>La evolución darwinista se emplea para explicarlo todo: desde la psicología y la economía hasta las causas de las enfermedades e incluso el amor entre las personas. </a:t>
            </a:r>
          </a:p>
          <a:p>
            <a:endParaRPr lang="es-ES" dirty="0" smtClean="0"/>
          </a:p>
          <a:p>
            <a:r>
              <a:rPr lang="es-ES" dirty="0" smtClean="0"/>
              <a:t>La cultura popular asume el darwinismo</a:t>
            </a:r>
            <a:r>
              <a:rPr lang="es-ES" baseline="0" dirty="0" smtClean="0"/>
              <a:t> como una ideología que lo explica todo; como un hecho científico, tan cierto como la gravedad o como el aire que respiramos.</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13</a:t>
            </a:fld>
            <a:endParaRPr lang="es-ES"/>
          </a:p>
        </p:txBody>
      </p:sp>
    </p:spTree>
    <p:extLst>
      <p:ext uri="{BB962C8B-B14F-4D97-AF65-F5344CB8AC3E}">
        <p14:creationId xmlns:p14="http://schemas.microsoft.com/office/powerpoint/2010/main" val="1184535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¿Por qué ha generado tanto revuelo el D.I.? </a:t>
            </a:r>
            <a:r>
              <a:rPr lang="es-ES" b="1" dirty="0" smtClean="0"/>
              <a:t>Porque cuestiona al NATURALISMO imperante en el mundo occidental</a:t>
            </a:r>
            <a:r>
              <a:rPr lang="es-ES" dirty="0" smtClean="0"/>
              <a:t>. Pone en tela de juicio la cosmovisión laicista y atea. </a:t>
            </a:r>
          </a:p>
          <a:p>
            <a:endParaRPr lang="es-ES" dirty="0" smtClean="0"/>
          </a:p>
          <a:p>
            <a:r>
              <a:rPr lang="es-ES" dirty="0" smtClean="0"/>
              <a:t>El D.I. es polémico y genera</a:t>
            </a:r>
            <a:r>
              <a:rPr lang="es-ES" baseline="0" dirty="0" smtClean="0"/>
              <a:t> controversia porque resulta que hay indicios de diseño en los seres vivos. Según esta teoría, el DISEÑO es evidente en muchos ámbitos de la vida, pero especialmente en los procesos que transmiten la información del ADN.</a:t>
            </a:r>
          </a:p>
          <a:p>
            <a:endParaRPr lang="es-ES" baseline="0" dirty="0" smtClean="0"/>
          </a:p>
          <a:p>
            <a:r>
              <a:rPr lang="es-ES" baseline="0" dirty="0" smtClean="0"/>
              <a:t>Por supuesto, la pregunta fundamental es saber si el Diseño es verdad o no. A pesar de lo que diga el darwinismo, el D. I. representa una alternativa interesante frente a la teoría de Darwin, porque además de explicar mejor los hechos, libera a la cultura occidental de las dificultades impuestas por el naturalismo.</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14</a:t>
            </a:fld>
            <a:endParaRPr lang="es-ES"/>
          </a:p>
        </p:txBody>
      </p:sp>
    </p:spTree>
    <p:extLst>
      <p:ext uri="{BB962C8B-B14F-4D97-AF65-F5344CB8AC3E}">
        <p14:creationId xmlns:p14="http://schemas.microsoft.com/office/powerpoint/2010/main" val="268354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darwinismo afirma que la teoría de la evolución es ciencia auténtica, mientras que la teoría de D.I. sería sólo religión disfrazada de ciencia. Pero</a:t>
            </a:r>
            <a:r>
              <a:rPr lang="es-ES" baseline="0" dirty="0" smtClean="0"/>
              <a:t> es, más bien, al revés.</a:t>
            </a:r>
            <a:endParaRPr lang="es-ES" dirty="0" smtClean="0"/>
          </a:p>
          <a:p>
            <a:endParaRPr lang="es-ES" dirty="0" smtClean="0"/>
          </a:p>
          <a:p>
            <a:r>
              <a:rPr lang="es-ES" dirty="0" smtClean="0"/>
              <a:t>En realidad, el D. I. es afín a las ciencias de la información y de la ingeniería, mientras que los exagerados planteamientos darwinistas sobre el poder de la selección natural son sólo artículos de fe especulativa.</a:t>
            </a: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15</a:t>
            </a:fld>
            <a:endParaRPr lang="es-ES"/>
          </a:p>
        </p:txBody>
      </p:sp>
    </p:spTree>
    <p:extLst>
      <p:ext uri="{BB962C8B-B14F-4D97-AF65-F5344CB8AC3E}">
        <p14:creationId xmlns:p14="http://schemas.microsoft.com/office/powerpoint/2010/main" val="2408483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selección natural es el centro de la teoría de Darwin. Es el proceso mediante</a:t>
            </a:r>
            <a:r>
              <a:rPr lang="es-ES" baseline="0" dirty="0" smtClean="0"/>
              <a:t> el cual la naturaleza selecciona los organismos más aptos (los más fuertes, los más rápidos y los más sanos) para que sobrevivan y se reproduzcan en un determinado ambiente. </a:t>
            </a:r>
          </a:p>
          <a:p>
            <a:endParaRPr lang="es-ES" baseline="0" dirty="0" smtClean="0"/>
          </a:p>
          <a:p>
            <a:r>
              <a:rPr lang="es-ES" baseline="0" dirty="0" smtClean="0"/>
              <a:t>Si Darwin se hubiera limitado a proponer la selección natural para explicar cómo los organismos se adaptan a las condiciones cambiantes de su medio ambiente, no habría ningún problema.</a:t>
            </a:r>
          </a:p>
          <a:p>
            <a:endParaRPr lang="es-ES" baseline="0" dirty="0" smtClean="0"/>
          </a:p>
          <a:p>
            <a:r>
              <a:rPr lang="es-ES" baseline="0" dirty="0" smtClean="0"/>
              <a:t>Los picos de los pinzones se endurecen y agrandan durante las sequías, cuando las semillas de que se alimentan están más duras y son más difíciles de romper.  Los insectos desarrollan resistencia a los insecticidas cuando los agricultores usan sustancias tóxicas para erradicarlos. Asimismo, las bacterias desarrollan resistencia a los antibióticos. </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16</a:t>
            </a:fld>
            <a:endParaRPr lang="es-ES"/>
          </a:p>
        </p:txBody>
      </p:sp>
    </p:spTree>
    <p:extLst>
      <p:ext uri="{BB962C8B-B14F-4D97-AF65-F5344CB8AC3E}">
        <p14:creationId xmlns:p14="http://schemas.microsoft.com/office/powerpoint/2010/main" val="934825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Pero Darwin no sería tan famoso hoy, si su</a:t>
            </a:r>
            <a:r>
              <a:rPr lang="es-ES" baseline="0" dirty="0" smtClean="0"/>
              <a:t> teoría sólo explicara la variación del tamaño del pico de los pinzones, la tolerancia de las plagas a los insecticidas o la resistencia bacteriana a los antibióticos. </a:t>
            </a:r>
          </a:p>
          <a:p>
            <a:endParaRPr lang="es-ES" baseline="0" dirty="0" smtClean="0"/>
          </a:p>
          <a:p>
            <a:r>
              <a:rPr lang="es-ES" baseline="0" dirty="0" smtClean="0"/>
              <a:t>La teoría de la selección natural pretende explicar también el origen del pico de los pinzones, y de los propios pinzones, así como el de los insectos y las bacterias. Si la teoría darwinista pudiera explicar científicamente todo esto, su fama estaría justificada. El problema es que no puede.</a:t>
            </a:r>
          </a:p>
          <a:p>
            <a:endParaRPr lang="es-ES" baseline="0" dirty="0" smtClean="0"/>
          </a:p>
          <a:p>
            <a:r>
              <a:rPr lang="es-ES" baseline="0" dirty="0" smtClean="0"/>
              <a:t>No hay ninguna prueba del hipotético poder creador de la selección natural para producir nuevas formas biológicas. Si bien es posible demostrar que pueden darse cambios pequeños dentro del mismo organismo, no se puede demostrar que haya cambios radicales que transformen algo en otra cosa completamente diferente.</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17</a:t>
            </a:fld>
            <a:endParaRPr lang="es-ES"/>
          </a:p>
        </p:txBody>
      </p:sp>
    </p:spTree>
    <p:extLst>
      <p:ext uri="{BB962C8B-B14F-4D97-AF65-F5344CB8AC3E}">
        <p14:creationId xmlns:p14="http://schemas.microsoft.com/office/powerpoint/2010/main" val="1765216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Muchos científicos aceptan que el darwinismo está agotado, pero no están dispuestos a aceptar la teoría del D. I. Tal</a:t>
            </a:r>
            <a:r>
              <a:rPr lang="es-ES" baseline="0" dirty="0" smtClean="0"/>
              <a:t> como escribe el bioquímico de la Universidad de Chicago, Franklin Harold: </a:t>
            </a:r>
            <a:r>
              <a:rPr lang="es-ES" sz="1200" i="1" dirty="0" smtClean="0"/>
              <a:t>Debemos rechazar, por una cuestión de principios, que el diseño inteligente sustituya a la interacción de la casualidad y la necesidad. (…)</a:t>
            </a:r>
          </a:p>
          <a:p>
            <a:r>
              <a:rPr lang="es-ES" sz="1200" i="1" dirty="0" smtClean="0"/>
              <a:t>Pero debemos admitir que, en la actualidad, no hay ninguna demostración darwiniana detallada que explique la evolución de ningún sistema bioquímico; sólo contamos con diversas especulaciones.</a:t>
            </a:r>
            <a:r>
              <a:rPr lang="es-ES" sz="1200" i="0" dirty="0" smtClean="0"/>
              <a:t> (F. Harold,</a:t>
            </a:r>
            <a:r>
              <a:rPr lang="es-ES" sz="1200" i="0" baseline="0" dirty="0" smtClean="0"/>
              <a:t> 2001, </a:t>
            </a:r>
            <a:r>
              <a:rPr lang="es-ES" sz="1200" i="1" baseline="0" dirty="0" err="1" smtClean="0"/>
              <a:t>The</a:t>
            </a:r>
            <a:r>
              <a:rPr lang="es-ES" sz="1200" i="1" baseline="0" dirty="0" smtClean="0"/>
              <a:t> </a:t>
            </a:r>
            <a:r>
              <a:rPr lang="es-ES" sz="1200" i="1" baseline="0" dirty="0" err="1" smtClean="0"/>
              <a:t>Way</a:t>
            </a:r>
            <a:r>
              <a:rPr lang="es-ES" sz="1200" i="1" baseline="0" dirty="0" smtClean="0"/>
              <a:t> of </a:t>
            </a:r>
            <a:r>
              <a:rPr lang="es-ES" sz="1200" i="1" baseline="0" dirty="0" err="1" smtClean="0"/>
              <a:t>the</a:t>
            </a:r>
            <a:r>
              <a:rPr lang="es-ES" sz="1200" i="1" baseline="0" dirty="0" smtClean="0"/>
              <a:t> </a:t>
            </a:r>
            <a:r>
              <a:rPr lang="es-ES" sz="1200" i="1" baseline="0" dirty="0" err="1" smtClean="0"/>
              <a:t>Cell</a:t>
            </a:r>
            <a:r>
              <a:rPr lang="es-ES" sz="1200" i="1" baseline="0" dirty="0" smtClean="0"/>
              <a:t>, </a:t>
            </a:r>
            <a:r>
              <a:rPr lang="es-ES" sz="1200" i="0" baseline="0" dirty="0" smtClean="0"/>
              <a:t>Oxford </a:t>
            </a:r>
            <a:r>
              <a:rPr lang="es-ES" sz="1200" i="0" baseline="0" dirty="0" err="1" smtClean="0"/>
              <a:t>University</a:t>
            </a:r>
            <a:r>
              <a:rPr lang="es-ES" sz="1200" i="0" baseline="0" dirty="0" smtClean="0"/>
              <a:t> </a:t>
            </a:r>
            <a:r>
              <a:rPr lang="es-ES" sz="1200" i="0" baseline="0" dirty="0" err="1" smtClean="0"/>
              <a:t>Press</a:t>
            </a:r>
            <a:r>
              <a:rPr lang="es-ES" sz="1200" i="0" baseline="0" dirty="0" smtClean="0"/>
              <a:t>, p. 205.)</a:t>
            </a:r>
            <a:endParaRPr lang="es-ES" sz="1200" i="1" dirty="0" smtClean="0"/>
          </a:p>
          <a:p>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18</a:t>
            </a:fld>
            <a:endParaRPr lang="es-ES"/>
          </a:p>
        </p:txBody>
      </p:sp>
    </p:spTree>
    <p:extLst>
      <p:ext uri="{BB962C8B-B14F-4D97-AF65-F5344CB8AC3E}">
        <p14:creationId xmlns:p14="http://schemas.microsoft.com/office/powerpoint/2010/main" val="1458188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selección natural únicamente explica bien los cambios evolutivos que se producen a pequeña escala; en otras palabras, la MICROEVOLUCIÓN.</a:t>
            </a:r>
          </a:p>
          <a:p>
            <a:r>
              <a:rPr lang="es-ES" dirty="0" smtClean="0"/>
              <a:t>El cambio </a:t>
            </a:r>
            <a:r>
              <a:rPr lang="es-ES" dirty="0" err="1" smtClean="0"/>
              <a:t>microevolutivo</a:t>
            </a:r>
            <a:r>
              <a:rPr lang="es-ES" dirty="0" smtClean="0"/>
              <a:t> es apenas perceptible, como las polillas que cambian de color o de tamaño.</a:t>
            </a:r>
          </a:p>
          <a:p>
            <a:r>
              <a:rPr lang="es-ES" dirty="0" smtClean="0"/>
              <a:t>Alegar que la selección natural puede dar cuenta de los cambios evolutivos a gran escala (la MACROEVOLUCIÓN) es una extrapolación enorme y temeraria. Un acto de fe evolucionista. Porque la MACROEVOLUCIÓN implica cambios radicales</a:t>
            </a:r>
            <a:r>
              <a:rPr lang="es-ES" baseline="0" dirty="0" smtClean="0"/>
              <a:t> y profundos, desde el punto de vista bioquímico y fisiológico, como que las bacterias se transformen en mariposas o en elefantes. </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19</a:t>
            </a:fld>
            <a:endParaRPr lang="es-ES"/>
          </a:p>
        </p:txBody>
      </p:sp>
    </p:spTree>
    <p:extLst>
      <p:ext uri="{BB962C8B-B14F-4D97-AF65-F5344CB8AC3E}">
        <p14:creationId xmlns:p14="http://schemas.microsoft.com/office/powerpoint/2010/main" val="10251314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teoría</a:t>
            </a:r>
            <a:r>
              <a:rPr lang="es-ES" baseline="0" dirty="0" smtClean="0"/>
              <a:t> </a:t>
            </a:r>
            <a:r>
              <a:rPr lang="es-ES" baseline="0" dirty="0" err="1" smtClean="0"/>
              <a:t>macroevolutiva</a:t>
            </a:r>
            <a:r>
              <a:rPr lang="es-ES" baseline="0" dirty="0" smtClean="0"/>
              <a:t> de la selección natural no está comprobada. Y no hay nada en las pocas pruebas disponibles para deducir que la </a:t>
            </a:r>
            <a:r>
              <a:rPr lang="es-ES" baseline="0" dirty="0" err="1" smtClean="0"/>
              <a:t>macroevolución</a:t>
            </a:r>
            <a:r>
              <a:rPr lang="es-ES" baseline="0" dirty="0" smtClean="0"/>
              <a:t> se deba a la selección natural.</a:t>
            </a:r>
          </a:p>
          <a:p>
            <a:endParaRPr lang="es-ES" baseline="0" dirty="0" smtClean="0"/>
          </a:p>
          <a:p>
            <a:r>
              <a:rPr lang="es-ES" baseline="0" dirty="0" smtClean="0"/>
              <a:t>Hacer ciencia es aceptar las pruebas y dejarse guiar por ellas. No es cuestión de inventar hipótesis que no se pueden comprobar.</a:t>
            </a:r>
          </a:p>
          <a:p>
            <a:r>
              <a:rPr lang="es-ES" baseline="0" dirty="0" smtClean="0"/>
              <a:t>La teoría darwinista que afirma que las estructuras biológicas complejas evolucionaron por selección natural es contraria a los principios científicos. La ausencia de pruebas para dichas afirmaciones es abrumadora.</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20</a:t>
            </a:fld>
            <a:endParaRPr lang="es-ES"/>
          </a:p>
        </p:txBody>
      </p:sp>
    </p:spTree>
    <p:extLst>
      <p:ext uri="{BB962C8B-B14F-4D97-AF65-F5344CB8AC3E}">
        <p14:creationId xmlns:p14="http://schemas.microsoft.com/office/powerpoint/2010/main" val="3364983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Según los escritores</a:t>
            </a:r>
            <a:r>
              <a:rPr lang="es-ES" baseline="0" dirty="0" smtClean="0"/>
              <a:t> bíblicos, en la naturaleza hay indicios que llevan al conocimiento de Creador (Salmo 19:1-2; Romanos 1:20-21).</a:t>
            </a:r>
          </a:p>
          <a:p>
            <a:r>
              <a:rPr lang="es-ES" baseline="0" dirty="0" smtClean="0"/>
              <a:t>A principios del siglo XIX, William </a:t>
            </a:r>
            <a:r>
              <a:rPr lang="es-ES" baseline="0" dirty="0" err="1" smtClean="0"/>
              <a:t>Paley</a:t>
            </a:r>
            <a:r>
              <a:rPr lang="es-ES" baseline="0" dirty="0" smtClean="0"/>
              <a:t> presentó el famoso argumento del relojero: encontrar un reloj en el campo sería indicio de un diseño deliberado más que de la obra de factores puramente naturales.</a:t>
            </a:r>
          </a:p>
          <a:p>
            <a:r>
              <a:rPr lang="es-ES" baseline="0" dirty="0" err="1" smtClean="0"/>
              <a:t>Paley</a:t>
            </a:r>
            <a:r>
              <a:rPr lang="es-ES" baseline="0" dirty="0" smtClean="0"/>
              <a:t> decía que los organismos vivos presentaban las mismas propiedades de diseño que un reloj.</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a:t>
            </a:fld>
            <a:endParaRPr lang="es-ES"/>
          </a:p>
        </p:txBody>
      </p:sp>
    </p:spTree>
    <p:extLst>
      <p:ext uri="{BB962C8B-B14F-4D97-AF65-F5344CB8AC3E}">
        <p14:creationId xmlns:p14="http://schemas.microsoft.com/office/powerpoint/2010/main" val="14263613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Para el</a:t>
            </a:r>
            <a:r>
              <a:rPr lang="es-ES" baseline="0" dirty="0" smtClean="0"/>
              <a:t> darwinismo, el D. I. no es científico, aunque no hay ninguna buena razón para negarle el estatus de científico. </a:t>
            </a:r>
          </a:p>
          <a:p>
            <a:r>
              <a:rPr lang="es-ES" baseline="0" dirty="0" smtClean="0"/>
              <a:t>A fin de cuentas, el fundamento de muchas disciplinas que se consideran científicas (como por ejemplo, la arqueología, las ciencias forenses o la búsqueda de inteligencia extraterrestre) es precisamente detectar indicios concretos de inteligencia.</a:t>
            </a:r>
          </a:p>
          <a:p>
            <a:endParaRPr lang="es-ES" baseline="0" dirty="0" smtClean="0"/>
          </a:p>
          <a:p>
            <a:r>
              <a:rPr lang="es-ES" baseline="0" dirty="0" smtClean="0"/>
              <a:t>Por ejemplo, cuando un arqueólogo encuentra una roca con una forma extraña, por lo general, tiene dos opciones: (1) considerar que es el resultado de la acción de fuerzas naturales (viento, erosión, etc.); o (2) suponer que fue diseñada por un ser inteligente.</a:t>
            </a:r>
          </a:p>
          <a:p>
            <a:endParaRPr lang="es-ES" baseline="0" dirty="0" smtClean="0"/>
          </a:p>
          <a:p>
            <a:r>
              <a:rPr lang="es-ES" baseline="0" dirty="0" smtClean="0"/>
              <a:t>Los arqueólogos suelen ser capaces de determinar qué interpretación es la mejor basándose sólo en las características físicas de la roca.</a:t>
            </a:r>
          </a:p>
          <a:p>
            <a:r>
              <a:rPr lang="es-ES" baseline="0" dirty="0" smtClean="0"/>
              <a:t>Pues bien, los teóricos del D. I. aplican el mismo razonamiento científico al mundo natural.</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21</a:t>
            </a:fld>
            <a:endParaRPr lang="es-ES"/>
          </a:p>
        </p:txBody>
      </p:sp>
    </p:spTree>
    <p:extLst>
      <p:ext uri="{BB962C8B-B14F-4D97-AF65-F5344CB8AC3E}">
        <p14:creationId xmlns:p14="http://schemas.microsoft.com/office/powerpoint/2010/main" val="26418568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Algunos críticos invocan el NATURALISMO METODOLÓGICO para rechazar el D. I. Se</a:t>
            </a:r>
            <a:r>
              <a:rPr lang="es-ES" baseline="0" dirty="0" smtClean="0"/>
              <a:t> trata de un principio que limita la ciencia a la explicaciones exclusivamente materiales.</a:t>
            </a:r>
          </a:p>
          <a:p>
            <a:endParaRPr lang="es-ES" baseline="0" dirty="0" smtClean="0"/>
          </a:p>
          <a:p>
            <a:r>
              <a:rPr lang="es-ES" baseline="0" dirty="0" smtClean="0"/>
              <a:t>Los científicos fieles al naturalismo metodológico no suponen necesariamente que la naturaleza sea lo único que existe; pero, a efectos de la investigación científica, afirman que sólo puede apelarse a causas no inteligentes, como el viento, la erosión y las fuerzas de la naturaleza.</a:t>
            </a:r>
          </a:p>
          <a:p>
            <a:endParaRPr lang="es-ES" baseline="0" dirty="0" smtClean="0"/>
          </a:p>
          <a:p>
            <a:r>
              <a:rPr lang="es-ES" baseline="0" dirty="0" smtClean="0"/>
              <a:t>Pero, antes de comenzar a investigar, ¿cómo podríamos saber que el mundo es exclusivamente el resultado de causas naturales? El naturalismo metodológico es una asunción previa no demostrada. ¿No sería lógico sospechar, por ejemplo, de un forense que empezara su investigación acerca de un homicidio diciendo que sólo tendría en cuenta causas exclusivamente naturales?</a:t>
            </a:r>
          </a:p>
          <a:p>
            <a:endParaRPr lang="es-ES" baseline="0" dirty="0" smtClean="0"/>
          </a:p>
          <a:p>
            <a:r>
              <a:rPr lang="es-ES" baseline="0" dirty="0" smtClean="0"/>
              <a:t>La ciencia debería estar dispuesta a considerar tanto las causas naturales como las inteligentes, para poder así sacar sus conclusiones a partir de las pruebas. </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22</a:t>
            </a:fld>
            <a:endParaRPr lang="es-ES"/>
          </a:p>
        </p:txBody>
      </p:sp>
    </p:spTree>
    <p:extLst>
      <p:ext uri="{BB962C8B-B14F-4D97-AF65-F5344CB8AC3E}">
        <p14:creationId xmlns:p14="http://schemas.microsoft.com/office/powerpoint/2010/main" val="3387168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Charles Darwin propuso una prueba para confrontar su teoría de la evolución. En su obra, </a:t>
            </a:r>
            <a:r>
              <a:rPr lang="es-ES" i="1" dirty="0" smtClean="0"/>
              <a:t>El origen de las especies</a:t>
            </a:r>
            <a:r>
              <a:rPr lang="es-ES" i="0" dirty="0" smtClean="0"/>
              <a:t>, escribió: “Si pudiera demostrarse que existió algún órgano complejo que tal vez no pudo formarse mediante numerosas y sucesivas modificaciones ligeras, mi teoría se vendría abajo por completo”.</a:t>
            </a:r>
          </a:p>
          <a:p>
            <a:endParaRPr lang="es-ES" i="0" dirty="0" smtClean="0"/>
          </a:p>
          <a:p>
            <a:r>
              <a:rPr lang="es-ES" i="0" dirty="0" smtClean="0"/>
              <a:t>Como el darwinismo sostiene que todos los organismos biológicos complejos de la naturaleza surgieron por selección natural, mediante un proceso gradual</a:t>
            </a:r>
            <a:r>
              <a:rPr lang="es-ES" i="0" baseline="0" dirty="0" smtClean="0"/>
              <a:t> de mutaciones aleatorias, descubrir un sistema que no haya podido formarse de esa manera sería una refutación a su teoría de la evolución.</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23</a:t>
            </a:fld>
            <a:endParaRPr lang="es-ES"/>
          </a:p>
        </p:txBody>
      </p:sp>
    </p:spTree>
    <p:extLst>
      <p:ext uri="{BB962C8B-B14F-4D97-AF65-F5344CB8AC3E}">
        <p14:creationId xmlns:p14="http://schemas.microsoft.com/office/powerpoint/2010/main" val="1990731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1996, el bioquímico Michael </a:t>
            </a:r>
            <a:r>
              <a:rPr lang="es-ES" dirty="0" err="1" smtClean="0"/>
              <a:t>Behe</a:t>
            </a:r>
            <a:r>
              <a:rPr lang="es-ES" dirty="0" smtClean="0"/>
              <a:t> sometió a prueba la teoría de Darwin. En su libro, </a:t>
            </a:r>
            <a:r>
              <a:rPr lang="es-ES" i="1" dirty="0" smtClean="0"/>
              <a:t>La caja negra de Darwin, </a:t>
            </a:r>
            <a:r>
              <a:rPr lang="es-ES" i="0" dirty="0" err="1" smtClean="0"/>
              <a:t>Behe</a:t>
            </a:r>
            <a:r>
              <a:rPr lang="es-ES" i="0" baseline="0" dirty="0" smtClean="0"/>
              <a:t> llama la atención sobre algunos sistemas biológicos presentes en las células que difícilmente se han podido formar mediante numerosas y sucesivas modificaciones ligeras, como requiere la teoría darwinista.</a:t>
            </a:r>
          </a:p>
          <a:p>
            <a:endParaRPr lang="es-ES" i="0" baseline="0" dirty="0" smtClean="0"/>
          </a:p>
          <a:p>
            <a:r>
              <a:rPr lang="es-ES" i="0" baseline="0" dirty="0" err="1" smtClean="0"/>
              <a:t>Behe</a:t>
            </a:r>
            <a:r>
              <a:rPr lang="es-ES" i="0" baseline="0" dirty="0" smtClean="0"/>
              <a:t> introdujo el concepto de COMPLEJIDAD IRREDUCTIBLE para describir un sistema compuesto de varias partes interrelacionadas, cada una de las cuales requiere de las otras para su función. Si se quita una parte, el sistema deja de funcionar.</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24</a:t>
            </a:fld>
            <a:endParaRPr lang="es-ES"/>
          </a:p>
        </p:txBody>
      </p:sp>
    </p:spTree>
    <p:extLst>
      <p:ext uri="{BB962C8B-B14F-4D97-AF65-F5344CB8AC3E}">
        <p14:creationId xmlns:p14="http://schemas.microsoft.com/office/powerpoint/2010/main" val="52693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complejidad irreductible es fácil de entender comparándola con una </a:t>
            </a:r>
            <a:r>
              <a:rPr lang="es-ES" b="1" dirty="0" smtClean="0"/>
              <a:t>trampa para ratones</a:t>
            </a:r>
            <a:r>
              <a:rPr lang="es-ES" dirty="0" smtClean="0"/>
              <a:t>. </a:t>
            </a:r>
          </a:p>
          <a:p>
            <a:endParaRPr lang="es-ES" dirty="0" smtClean="0"/>
          </a:p>
          <a:p>
            <a:r>
              <a:rPr lang="es-ES" dirty="0" smtClean="0"/>
              <a:t>Las trampas comunes están compuestas de varias piezas: una base de madera, un trozo de alambre donde se inserta el queso, un muelle, una traba y un cepo o martillo. Para que la trampa funcione, es necesario que todas estas piezas estén presentes. Además, para atrapar ratones, todas las piezas tienen que estar dispuestas de una determinada manera. Si falla una de ellas, la trampa pierde su utilidad.</a:t>
            </a:r>
          </a:p>
          <a:p>
            <a:endParaRPr lang="es-ES" dirty="0" smtClean="0"/>
          </a:p>
          <a:p>
            <a:r>
              <a:rPr lang="es-ES" dirty="0" smtClean="0"/>
              <a:t>Es improbable que un sistema irreductiblemente complejo surja instantáneamente porque, como dijo Darwin, la evolución es un proceso gradual. </a:t>
            </a:r>
          </a:p>
          <a:p>
            <a:endParaRPr lang="es-ES" dirty="0" smtClean="0"/>
          </a:p>
          <a:p>
            <a:r>
              <a:rPr lang="es-ES" dirty="0" smtClean="0"/>
              <a:t>Darwin afirmó que la selección natural “nunca puede realizar un salto súbito y grande, sino que debe avanzar mediante pasos cortos y seguros, aunque lentos” </a:t>
            </a:r>
            <a:r>
              <a:rPr lang="es-ES" i="1" dirty="0" smtClean="0"/>
              <a:t>(</a:t>
            </a:r>
            <a:r>
              <a:rPr lang="es-ES" i="1" dirty="0" err="1" smtClean="0"/>
              <a:t>Ibid</a:t>
            </a:r>
            <a:r>
              <a:rPr lang="es-ES" dirty="0" smtClean="0"/>
              <a:t>, p. 146). Un sistema irreductiblemente complejo no puede empezar a existir de pronto porque eso implicaría que la selección natural no es suficiente. Pero tampoco dicho sistema podría haber evolucionado mediante “numerosas y sucesivas modificaciones ligeras” porque cualquier sistema más simple no tendría todas las partes requeridas para funcionar bien y, por tanto, no serviría para nada y no tendría razón de ser.</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25</a:t>
            </a:fld>
            <a:endParaRPr lang="es-ES"/>
          </a:p>
        </p:txBody>
      </p:sp>
    </p:spTree>
    <p:extLst>
      <p:ext uri="{BB962C8B-B14F-4D97-AF65-F5344CB8AC3E}">
        <p14:creationId xmlns:p14="http://schemas.microsoft.com/office/powerpoint/2010/main" val="3138773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polémico planteamiento de </a:t>
            </a:r>
            <a:r>
              <a:rPr lang="es-ES" dirty="0" err="1" smtClean="0"/>
              <a:t>Behe</a:t>
            </a:r>
            <a:r>
              <a:rPr lang="es-ES" dirty="0" smtClean="0"/>
              <a:t> es que los sistemas biológicos irreductiblemente complejos existen en la naturaleza y refutan al darwinismo.</a:t>
            </a:r>
          </a:p>
          <a:p>
            <a:endParaRPr lang="es-ES" dirty="0" smtClean="0"/>
          </a:p>
          <a:p>
            <a:r>
              <a:rPr lang="es-ES" dirty="0" smtClean="0"/>
              <a:t>Su ejemplo más famoso es el </a:t>
            </a:r>
            <a:r>
              <a:rPr lang="es-ES" b="1" dirty="0" smtClean="0"/>
              <a:t>flagelo bacteriano</a:t>
            </a:r>
            <a:r>
              <a:rPr lang="es-ES" dirty="0" smtClean="0"/>
              <a:t>, una cola muy alargada que permite a algunas bacterias desplazarse velozmente en el medio acuoso. Ha sido llamado el motor más eficiente del universo ya que es capaz de girar a 100.000 rpm y cambiar de dirección en cuartos de vuelta. </a:t>
            </a:r>
          </a:p>
          <a:p>
            <a:endParaRPr lang="es-ES" dirty="0" smtClean="0"/>
          </a:p>
          <a:p>
            <a:r>
              <a:rPr lang="es-ES" dirty="0" smtClean="0"/>
              <a:t>Como la trampa para ratones, el flagelo tiene varias partes que necesariamente se complementan para funcionar de manera coordinada.</a:t>
            </a:r>
          </a:p>
          <a:p>
            <a:endParaRPr lang="es-ES" dirty="0" smtClean="0"/>
          </a:p>
          <a:p>
            <a:r>
              <a:rPr lang="es-ES" dirty="0" smtClean="0"/>
              <a:t>No hay explicaciones darwinistas detalladas ni graduales que den cuenta del surgimiento del flagelo de las bacterias ni de otros sistemas biológicos irreductiblemente complejos que se encuentran en la naturaleza.</a:t>
            </a:r>
          </a:p>
          <a:p>
            <a:endParaRPr lang="es-ES" dirty="0" smtClean="0"/>
          </a:p>
          <a:p>
            <a:r>
              <a:rPr lang="es-ES" dirty="0" smtClean="0"/>
              <a:t>Sin embargo, sabemos que los seres inteligentes pueden producir tales sistemas. Una explicación más coherente</a:t>
            </a:r>
            <a:r>
              <a:rPr lang="es-ES" baseline="0" dirty="0" smtClean="0"/>
              <a:t> de los mecanismos moleculares, como el flagelo bacteriano, es entenderlos como productos del diseño inteligente.</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26</a:t>
            </a:fld>
            <a:endParaRPr lang="es-ES"/>
          </a:p>
        </p:txBody>
      </p:sp>
    </p:spTree>
    <p:extLst>
      <p:ext uri="{BB962C8B-B14F-4D97-AF65-F5344CB8AC3E}">
        <p14:creationId xmlns:p14="http://schemas.microsoft.com/office/powerpoint/2010/main" val="3133865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una carta escrita en 1871,</a:t>
            </a:r>
            <a:r>
              <a:rPr lang="es-ES" baseline="0" dirty="0" smtClean="0"/>
              <a:t> Darwin conjeturaba que la vida podría haberse originado a partir de reacciones químicas en un “pequeño y tibio estanque”. Con los rudimentarios microscopios de su época, la célula no parecía algo demasiado extraordinario y Darwin, como el resto de los naturalistas contemporáneos, creían que era un organismo simple, sin orden ni diseño. A finales del siglo XIX, se creía que las células eran sólo minúsculos trozos de gelatina formados por elementos químicos sencillos.</a:t>
            </a:r>
          </a:p>
          <a:p>
            <a:endParaRPr lang="es-ES" baseline="0" dirty="0" smtClean="0"/>
          </a:p>
          <a:p>
            <a:r>
              <a:rPr lang="es-ES" baseline="0" dirty="0" smtClean="0"/>
              <a:t>Sin embargo, el descubrimiento del microscopio electrónico, en la década de 1930, transformó completamente el conocimiento que se tenía de la célula. Hoy sabemos que es como una ciudad automatizada. La literatura científica está repleta de comparaciones entre las células y la ingeniería moderna. Es más, casi todas las características de nuestros avances tecnológicos se encuentran ya en la célula. Los ejemplos van desde el transporte, las comunicaciones, el manejo de residuos y la defensa.</a:t>
            </a:r>
          </a:p>
          <a:p>
            <a:endParaRPr lang="es-ES" baseline="0" dirty="0" smtClean="0"/>
          </a:p>
          <a:p>
            <a:r>
              <a:rPr lang="es-ES" baseline="0" dirty="0" smtClean="0"/>
              <a:t>Teniendo en cuenta todo lo que se sabe hoy sobre la complejidad de la célula, no debería sorprendernos que las investigaciones naturalistas acerca del origen de la vida estén en un callejón sin salida.</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27</a:t>
            </a:fld>
            <a:endParaRPr lang="es-ES"/>
          </a:p>
        </p:txBody>
      </p:sp>
    </p:spTree>
    <p:extLst>
      <p:ext uri="{BB962C8B-B14F-4D97-AF65-F5344CB8AC3E}">
        <p14:creationId xmlns:p14="http://schemas.microsoft.com/office/powerpoint/2010/main" val="20614366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Aunque los biólogos</a:t>
            </a:r>
            <a:r>
              <a:rPr lang="es-ES" baseline="0" dirty="0" smtClean="0"/>
              <a:t> reconocen que el origen de la vida es uno de los misterios no resueltos de la ciencia, proponen unas tres posibilidades para explicar el origen de la célula, sin recurrir al diseño:</a:t>
            </a:r>
          </a:p>
          <a:p>
            <a:endParaRPr lang="es-ES" baseline="0" dirty="0" smtClean="0"/>
          </a:p>
          <a:p>
            <a:pPr marL="228600" indent="-228600">
              <a:buAutoNum type="arabicParenR"/>
            </a:pPr>
            <a:r>
              <a:rPr lang="es-ES" b="1" baseline="0" dirty="0" smtClean="0"/>
              <a:t>La evolución química</a:t>
            </a:r>
            <a:r>
              <a:rPr lang="es-ES" baseline="0" dirty="0" smtClean="0"/>
              <a:t>: ¿Podría la vida haberse originado mediante reacciones químicas al azar? Se han realizado muchos experimentos con el propósito de simular las condiciones originales de la vida en la Tierra para determinar si ésta pudo surgir de forma natural. Si bien dichos experimentos generaron </a:t>
            </a:r>
            <a:r>
              <a:rPr lang="es-ES" b="1" baseline="0" dirty="0" smtClean="0"/>
              <a:t>aminoácido</a:t>
            </a:r>
            <a:r>
              <a:rPr lang="es-ES" baseline="0" dirty="0" smtClean="0"/>
              <a:t>s (los constituyentes de las proteínas), ninguno logró producir vida (una célula procariota, una bacteria).</a:t>
            </a:r>
          </a:p>
          <a:p>
            <a:pPr marL="228600" indent="-228600">
              <a:buAutoNum type="arabicParenR"/>
            </a:pPr>
            <a:endParaRPr lang="es-ES" baseline="0" dirty="0" smtClean="0"/>
          </a:p>
          <a:p>
            <a:pPr marL="228600" indent="-228600">
              <a:buAutoNum type="arabicParenR"/>
            </a:pPr>
            <a:r>
              <a:rPr lang="es-ES" b="1" baseline="0" dirty="0" smtClean="0"/>
              <a:t>La </a:t>
            </a:r>
            <a:r>
              <a:rPr lang="es-ES" b="1" baseline="0" dirty="0" err="1" smtClean="0"/>
              <a:t>autoorganización</a:t>
            </a:r>
            <a:r>
              <a:rPr lang="es-ES" b="1" baseline="0" dirty="0" smtClean="0"/>
              <a:t>: </a:t>
            </a:r>
            <a:r>
              <a:rPr lang="es-ES" b="0" baseline="0" dirty="0" smtClean="0"/>
              <a:t>¿Posee la materia inerte la capacidad inherente de organizarse para convertirse en vida? Aunque los procesos naturales pueden producir estructuras específicas simples (como los copos de nieve, las ondas en la arena, o los cristales minerales), la naturaleza no puede generar estructuras que sean, a la vez, específicas y complejas (como por ejemplo, el mensaje: “María, te amo”, o la información contenida en el ADN). </a:t>
            </a:r>
          </a:p>
          <a:p>
            <a:pPr marL="0" indent="0">
              <a:buNone/>
            </a:pPr>
            <a:r>
              <a:rPr lang="es-ES" b="0" baseline="0" dirty="0" smtClean="0"/>
              <a:t>El Dr. </a:t>
            </a:r>
            <a:r>
              <a:rPr lang="es-ES" b="0" baseline="0" dirty="0" err="1" smtClean="0"/>
              <a:t>Dean</a:t>
            </a:r>
            <a:r>
              <a:rPr lang="es-ES" b="0" baseline="0" dirty="0" smtClean="0"/>
              <a:t> </a:t>
            </a:r>
            <a:r>
              <a:rPr lang="es-ES" b="0" baseline="0" dirty="0" err="1" smtClean="0"/>
              <a:t>Kenyon</a:t>
            </a:r>
            <a:r>
              <a:rPr lang="es-ES" b="0" baseline="0" dirty="0" smtClean="0"/>
              <a:t>, uno de los bioquímicos impulsores de esta teoría de la </a:t>
            </a:r>
            <a:r>
              <a:rPr lang="es-ES" b="0" baseline="0" dirty="0" err="1" smtClean="0"/>
              <a:t>aotoorganización</a:t>
            </a:r>
            <a:r>
              <a:rPr lang="es-ES" b="0" baseline="0" dirty="0" smtClean="0"/>
              <a:t>, abandonó posteriormente esta posición a favor de la teoría del D. I.</a:t>
            </a:r>
          </a:p>
          <a:p>
            <a:pPr marL="0" indent="0">
              <a:buNone/>
            </a:pPr>
            <a:endParaRPr lang="es-ES" b="0" baseline="0" dirty="0" smtClean="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28</a:t>
            </a:fld>
            <a:endParaRPr lang="es-ES"/>
          </a:p>
        </p:txBody>
      </p:sp>
    </p:spTree>
    <p:extLst>
      <p:ext uri="{BB962C8B-B14F-4D97-AF65-F5344CB8AC3E}">
        <p14:creationId xmlns:p14="http://schemas.microsoft.com/office/powerpoint/2010/main" val="37693686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b="0" baseline="0" dirty="0" smtClean="0"/>
              <a:t>3) </a:t>
            </a:r>
            <a:r>
              <a:rPr lang="es-ES" b="1" baseline="0" dirty="0" smtClean="0"/>
              <a:t>La panspermia</a:t>
            </a:r>
            <a:r>
              <a:rPr lang="es-ES" b="0" baseline="0" dirty="0" smtClean="0"/>
              <a:t>: ¿Podría la vida haberse originado en alguna otra parte del universo y luego viajar por el espacio y germinar en la Tierra? Algunos científicos creen que la vida viajó a la Tierra transportada por meteoritos (</a:t>
            </a:r>
            <a:r>
              <a:rPr lang="es-ES" b="1" baseline="0" dirty="0" smtClean="0"/>
              <a:t>panspermia accidental</a:t>
            </a:r>
            <a:r>
              <a:rPr lang="es-ES" b="0" baseline="0" dirty="0" smtClean="0"/>
              <a:t>); otros creen que hubo extraterrestres que sembraron la vida en la Tierra (</a:t>
            </a:r>
            <a:r>
              <a:rPr lang="es-ES" b="1" baseline="0" dirty="0" smtClean="0"/>
              <a:t>panspermia dirigida</a:t>
            </a:r>
            <a:r>
              <a:rPr lang="es-ES" b="0" baseline="0" dirty="0" smtClean="0"/>
              <a:t>). Estas propuestas sólo se refieren a cómo pudo llegar la vida a la Tierra, pero no explican cómo fue el origen de la vida. Que haya científicos dispuestos a considerar seriamente la panspermia es un ejemplo más que evidente de que la explicación naturalista del origen de la vida está agotada. </a:t>
            </a:r>
            <a:endParaRPr lang="es-ES" b="1" dirty="0" smtClean="0"/>
          </a:p>
          <a:p>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29</a:t>
            </a:fld>
            <a:endParaRPr lang="es-ES"/>
          </a:p>
        </p:txBody>
      </p:sp>
    </p:spTree>
    <p:extLst>
      <p:ext uri="{BB962C8B-B14F-4D97-AF65-F5344CB8AC3E}">
        <p14:creationId xmlns:p14="http://schemas.microsoft.com/office/powerpoint/2010/main" val="208321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 el 2004, el destacado filósofo ateo </a:t>
            </a:r>
            <a:r>
              <a:rPr lang="es-ES" dirty="0" err="1" smtClean="0"/>
              <a:t>Antony</a:t>
            </a:r>
            <a:r>
              <a:rPr lang="es-ES" dirty="0" smtClean="0"/>
              <a:t> </a:t>
            </a:r>
            <a:r>
              <a:rPr lang="es-ES" dirty="0" err="1" smtClean="0"/>
              <a:t>Flew</a:t>
            </a:r>
            <a:r>
              <a:rPr lang="es-ES" dirty="0" smtClean="0"/>
              <a:t> (=</a:t>
            </a:r>
            <a:r>
              <a:rPr lang="es-ES" dirty="0" err="1" smtClean="0"/>
              <a:t>Anzoni</a:t>
            </a:r>
            <a:r>
              <a:rPr lang="es-ES" dirty="0" smtClean="0"/>
              <a:t> </a:t>
            </a:r>
            <a:r>
              <a:rPr lang="es-ES" dirty="0" err="1" smtClean="0"/>
              <a:t>Fleu</a:t>
            </a:r>
            <a:r>
              <a:rPr lang="es-ES" dirty="0" smtClean="0"/>
              <a:t>) impactó al mundo académico al anunciar que había cambiado de idea sobre Dios. Dijo que el contenido de la información del ADN fue una de las razones principales que le llevaron a dicho cambio.</a:t>
            </a:r>
          </a:p>
          <a:p>
            <a:endParaRPr lang="es-ES" dirty="0" smtClean="0"/>
          </a:p>
          <a:p>
            <a:r>
              <a:rPr lang="es-ES" dirty="0" smtClean="0"/>
              <a:t>El ADN es uno de los mejores argumentos a favor del D. I.</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30</a:t>
            </a:fld>
            <a:endParaRPr lang="es-ES"/>
          </a:p>
        </p:txBody>
      </p:sp>
    </p:spTree>
    <p:extLst>
      <p:ext uri="{BB962C8B-B14F-4D97-AF65-F5344CB8AC3E}">
        <p14:creationId xmlns:p14="http://schemas.microsoft.com/office/powerpoint/2010/main" val="2059036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smtClean="0"/>
              <a:t>William </a:t>
            </a:r>
            <a:r>
              <a:rPr lang="es-ES" b="1" dirty="0" err="1" smtClean="0"/>
              <a:t>Paley</a:t>
            </a:r>
            <a:r>
              <a:rPr lang="es-ES" b="1" dirty="0" smtClean="0"/>
              <a:t> </a:t>
            </a:r>
            <a:r>
              <a:rPr lang="es-ES" dirty="0" smtClean="0"/>
              <a:t>fue un apologista cristiano, nacido en Inglaterra en 1743. </a:t>
            </a:r>
          </a:p>
          <a:p>
            <a:r>
              <a:rPr lang="es-ES" dirty="0" smtClean="0"/>
              <a:t>Su obra más famosa es </a:t>
            </a:r>
            <a:r>
              <a:rPr lang="es-ES" i="1" dirty="0" smtClean="0"/>
              <a:t>Teología Natural o Pruebas de la existencia y los atributos de la Deidad.</a:t>
            </a:r>
            <a:endParaRPr lang="es-ES" i="0" dirty="0" smtClean="0"/>
          </a:p>
          <a:p>
            <a:r>
              <a:rPr lang="es-ES" i="0" dirty="0" smtClean="0"/>
              <a:t>Allí sostiene que ciertas</a:t>
            </a:r>
            <a:r>
              <a:rPr lang="es-ES" i="0" baseline="0" dirty="0" smtClean="0"/>
              <a:t> propiedades biológicas de la naturaleza llevan la impronta de un Diseñador, así como los engranajes de un reloj hablan de la existencia de un relojero.</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a:t>
            </a:fld>
            <a:endParaRPr lang="es-ES"/>
          </a:p>
        </p:txBody>
      </p:sp>
    </p:spTree>
    <p:extLst>
      <p:ext uri="{BB962C8B-B14F-4D97-AF65-F5344CB8AC3E}">
        <p14:creationId xmlns:p14="http://schemas.microsoft.com/office/powerpoint/2010/main" val="20885223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biología moderna es una ciencia de la información.</a:t>
            </a:r>
          </a:p>
          <a:p>
            <a:endParaRPr lang="es-ES" dirty="0" smtClean="0"/>
          </a:p>
          <a:p>
            <a:r>
              <a:rPr lang="es-ES" baseline="0" dirty="0" smtClean="0"/>
              <a:t>Con el descubrimiento de la estructura del ADN, en 1953, los científicos averiguaron que la información para la síntesis de las proteínas está en el orden en que aparecen en el ADN cuatros bases nitrogenadas: guanina (G), adenina (A), timina (T) y citosina (C).</a:t>
            </a:r>
          </a:p>
          <a:p>
            <a:endParaRPr lang="es-ES" baseline="0" dirty="0" smtClean="0"/>
          </a:p>
          <a:p>
            <a:r>
              <a:rPr lang="es-ES" baseline="0" dirty="0" smtClean="0"/>
              <a:t>Estas cuatro bases funcionan como si fueran letras de un alfabeto, razón por la cual los biólogos se refieren al ADN, al ARN y a las proteínas como moléculas portadoras de información.</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31</a:t>
            </a:fld>
            <a:endParaRPr lang="es-ES"/>
          </a:p>
        </p:txBody>
      </p:sp>
    </p:spTree>
    <p:extLst>
      <p:ext uri="{BB962C8B-B14F-4D97-AF65-F5344CB8AC3E}">
        <p14:creationId xmlns:p14="http://schemas.microsoft.com/office/powerpoint/2010/main" val="1789434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La capacidad de almacenaje de información que posee el ADN supera con creces a la de la tecnología humana. El biólogo molecular, Michael Denton, escribe: </a:t>
            </a:r>
            <a:r>
              <a:rPr lang="es-ES" sz="1200" b="1" i="1" dirty="0" smtClean="0"/>
              <a:t>La información necesaria para especificar el diseño de todas las especies de organismos que han existido en el planeta, (…), cabría en una cucharadita y aún quedaría espacio para la información de todos los libros escritos.</a:t>
            </a:r>
            <a:endParaRPr lang="es-ES" sz="1200" b="0" i="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b="0"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 sz="1200" b="0" i="0" dirty="0" smtClean="0"/>
              <a:t>Pero el ADN además de almacenar la información, la procesa. El ADN es como un programa informático pero infinitamente superior a los inventados por el hombre.</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b="0" i="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s-ES" sz="1200" b="0" i="0" dirty="0" smtClean="0"/>
              <a:t>El gran desafío para quienes investigan el origen de la vida es explicar cómo la información (la complejidad específica) de los seres vivos pudo surgir sin una causa inteligente que la generara. En la actualidad, el naturalismo no puede explicar el origen de la vida. Las fuerzas naturales son incapaces de generar información.</a:t>
            </a:r>
            <a:endParaRPr lang="es-ES" sz="1200" b="1" i="1" dirty="0" smtClean="0"/>
          </a:p>
          <a:p>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32</a:t>
            </a:fld>
            <a:endParaRPr lang="es-ES"/>
          </a:p>
        </p:txBody>
      </p:sp>
    </p:spTree>
    <p:extLst>
      <p:ext uri="{BB962C8B-B14F-4D97-AF65-F5344CB8AC3E}">
        <p14:creationId xmlns:p14="http://schemas.microsoft.com/office/powerpoint/2010/main" val="3471753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Por el contrario, el D. I. ofrece una solución que permite explicar la información contenida en el ADN. </a:t>
            </a:r>
          </a:p>
          <a:p>
            <a:endParaRPr lang="es-ES" dirty="0" smtClean="0"/>
          </a:p>
          <a:p>
            <a:r>
              <a:rPr lang="es-ES" dirty="0" smtClean="0"/>
              <a:t>La experiencia corriente nos enseña que la información, como la que contiene un libro o un programa de ordenador, surge siempre de una mente, como la de un escritor o de un programador informático. Las palabras de un libro nos indican que hubo una mente que deliberadamente las dispuso para que formaran una secuencia con sentido. Así como la información de un libro es indicio de un autor</a:t>
            </a:r>
            <a:r>
              <a:rPr lang="es-ES" baseline="0" dirty="0" smtClean="0"/>
              <a:t> y el código informático es indicio de un programador, la información contenida en los organismos es indicio también de un diseñador inteligente.</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33</a:t>
            </a:fld>
            <a:endParaRPr lang="es-ES"/>
          </a:p>
        </p:txBody>
      </p:sp>
    </p:spTree>
    <p:extLst>
      <p:ext uri="{BB962C8B-B14F-4D97-AF65-F5344CB8AC3E}">
        <p14:creationId xmlns:p14="http://schemas.microsoft.com/office/powerpoint/2010/main" val="2719830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Veamos la siguiente ilustración. Imaginemos que encontramos un refugio abandonado</a:t>
            </a:r>
            <a:r>
              <a:rPr lang="es-ES" baseline="0" dirty="0" smtClean="0"/>
              <a:t> en la alta montaña. A medida que nos acercamos a él, y entramos en su interior, descubrimos algo extraño. El fuego está encendido y la temperatura interior es de 20 grados centígrados. Nuestro menú favorito está recién hecho en el horno, la TV está conectada en nuestro programa favorito; además, todos nuestros libros favoritos, </a:t>
            </a:r>
            <a:r>
              <a:rPr lang="es-ES" baseline="0" dirty="0" err="1" smtClean="0"/>
              <a:t>DVD’s</a:t>
            </a:r>
            <a:r>
              <a:rPr lang="es-ES" baseline="0" dirty="0" smtClean="0"/>
              <a:t> y juegos de video están sobre la mesa. ¿</a:t>
            </a:r>
            <a:r>
              <a:rPr lang="es-ES" u="sng" baseline="0" dirty="0" smtClean="0"/>
              <a:t>A qué conclusión podríamos llegar</a:t>
            </a:r>
            <a:r>
              <a:rPr lang="es-ES" baseline="0" dirty="0" smtClean="0"/>
              <a:t>? </a:t>
            </a:r>
            <a:r>
              <a:rPr lang="es-ES" b="1" baseline="0" dirty="0" smtClean="0"/>
              <a:t>La mejor explicación sería creer que alguien nos estaba esperando y lo ha preparado todo para nuestro bienestar. </a:t>
            </a:r>
          </a:p>
          <a:p>
            <a:endParaRPr lang="es-ES" baseline="0" dirty="0" smtClean="0"/>
          </a:p>
          <a:p>
            <a:r>
              <a:rPr lang="es-ES" baseline="0" dirty="0" smtClean="0"/>
              <a:t>Pues bien, hace poco los cosmólogos comprendieron que </a:t>
            </a:r>
            <a:r>
              <a:rPr lang="es-ES" b="1" baseline="0" dirty="0" smtClean="0"/>
              <a:t>el universo se parece mucho a este refugio imaginario</a:t>
            </a:r>
            <a:r>
              <a:rPr lang="es-ES" baseline="0" dirty="0" smtClean="0"/>
              <a:t>: que fue concebido especialmente para nosotros.</a:t>
            </a:r>
          </a:p>
          <a:p>
            <a:endParaRPr lang="es-ES" baseline="0" dirty="0" smtClean="0"/>
          </a:p>
          <a:p>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34</a:t>
            </a:fld>
            <a:endParaRPr lang="es-ES"/>
          </a:p>
        </p:txBody>
      </p:sp>
    </p:spTree>
    <p:extLst>
      <p:ext uri="{BB962C8B-B14F-4D97-AF65-F5344CB8AC3E}">
        <p14:creationId xmlns:p14="http://schemas.microsoft.com/office/powerpoint/2010/main" val="200605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Hay 19 leyes de la física que deben coincidir a la perfección, no sólo para que sea posible la vida humana sobre la Tierra, sino para la existencia de cualquier forma compleja de vida. Por ejemplo, la ley de la gravedad, las fuerzas nucleares y la fuerza electromagnética. Un cambio mínimo en cualquiera de estas leyes haría que el universo se volviera inhabitable</a:t>
            </a:r>
            <a:r>
              <a:rPr lang="es-ES" baseline="0" dirty="0" smtClean="0"/>
              <a:t> para nosotros.</a:t>
            </a:r>
          </a:p>
          <a:p>
            <a:endParaRPr lang="es-ES" baseline="0" dirty="0" smtClean="0"/>
          </a:p>
          <a:p>
            <a:r>
              <a:rPr lang="es-ES" baseline="0" dirty="0" smtClean="0"/>
              <a:t>El universo no existiría si su masa inicial hubiese sufrido una variación mínima, del orden de un granito de sal común. El universo no se habría expandido o lo habría hecho con tanta rapidez que se habría desintegrado inmediatamente. De manera que, el universo es “perfecto” para la vida.</a:t>
            </a:r>
          </a:p>
          <a:p>
            <a:endParaRPr lang="es-ES" baseline="0" dirty="0" smtClean="0"/>
          </a:p>
          <a:p>
            <a:r>
              <a:rPr lang="es-ES" baseline="0" dirty="0" smtClean="0"/>
              <a:t>El diseño de universo se evidencia en los abundantes factores que tienen que ser “perfectos” para que la Tierra sea habitable. La vida no puede prosperar en cualquier lugar del cosmos. En realidad, la mayoría de los lugares del universo son inhóspitos para la vida.</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35</a:t>
            </a:fld>
            <a:endParaRPr lang="es-ES"/>
          </a:p>
        </p:txBody>
      </p:sp>
    </p:spTree>
    <p:extLst>
      <p:ext uri="{BB962C8B-B14F-4D97-AF65-F5344CB8AC3E}">
        <p14:creationId xmlns:p14="http://schemas.microsoft.com/office/powerpoint/2010/main" val="127280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Veamos los siguientes requerimientos de la vida:</a:t>
            </a:r>
          </a:p>
          <a:p>
            <a:pPr marL="228600" indent="-228600">
              <a:buAutoNum type="arabicParenR"/>
            </a:pPr>
            <a:r>
              <a:rPr lang="es-ES" b="1" dirty="0" smtClean="0"/>
              <a:t>La vida requiere un tipo “perfecto” de galaxia:</a:t>
            </a:r>
            <a:r>
              <a:rPr lang="es-ES" b="1" baseline="0" dirty="0" smtClean="0"/>
              <a:t> </a:t>
            </a:r>
            <a:r>
              <a:rPr lang="es-ES" b="0" baseline="0" dirty="0" smtClean="0"/>
              <a:t>de los 3 tipos de galaxias que existen, la vida sólo es posible en las ESPIRALES.</a:t>
            </a:r>
          </a:p>
          <a:p>
            <a:pPr marL="228600" indent="-228600">
              <a:buAutoNum type="arabicParenR"/>
            </a:pPr>
            <a:r>
              <a:rPr lang="es-ES" b="1" baseline="0" dirty="0" smtClean="0"/>
              <a:t>La vida sólo es posible en un lugar preciso de la galaxia: </a:t>
            </a:r>
            <a:r>
              <a:rPr lang="es-ES" b="0" baseline="0" dirty="0" smtClean="0"/>
              <a:t>debido a su ubicación en la Vía Láctea, la Tierra no está sujeta a radiaciones </a:t>
            </a:r>
            <a:r>
              <a:rPr lang="es-ES" b="0" baseline="0" dirty="0" err="1" smtClean="0"/>
              <a:t>cósmicoas</a:t>
            </a:r>
            <a:r>
              <a:rPr lang="es-ES" b="0" baseline="0" dirty="0" smtClean="0"/>
              <a:t> perjudiciales.</a:t>
            </a:r>
          </a:p>
          <a:p>
            <a:pPr marL="228600" indent="-228600">
              <a:buAutoNum type="arabicParenR"/>
            </a:pPr>
            <a:r>
              <a:rPr lang="es-ES" b="1" baseline="0" dirty="0" smtClean="0"/>
              <a:t>La vida requiere de una estrella “perfecta”: </a:t>
            </a:r>
            <a:r>
              <a:rPr lang="es-ES" b="0" baseline="0" dirty="0" smtClean="0"/>
              <a:t>la mayoría de las estrellas son demasiado grandes, luminosas o inestables para mantener la vida, pero nuestra Sol es “perfecto”.</a:t>
            </a:r>
          </a:p>
          <a:p>
            <a:pPr marL="228600" indent="-228600">
              <a:buAutoNum type="arabicParenR"/>
            </a:pPr>
            <a:r>
              <a:rPr lang="es-ES" b="1" baseline="0" dirty="0" smtClean="0"/>
              <a:t>La vida tiene que poseer una relación “perfecta” con su estrella central: </a:t>
            </a:r>
            <a:r>
              <a:rPr lang="es-ES" b="0" baseline="0" dirty="0" smtClean="0"/>
              <a:t>La más leve variación en la distancia que separa la Tierra del Sol haría que el agua se congelara o que se evaporara, y este planeta sería inhabitable para las formas complejas de vida.</a:t>
            </a:r>
          </a:p>
          <a:p>
            <a:pPr marL="228600" indent="-228600">
              <a:buAutoNum type="arabicParenR"/>
            </a:pPr>
            <a:r>
              <a:rPr lang="es-ES" b="1" baseline="0" dirty="0" smtClean="0"/>
              <a:t>La vida en la Tierra necesita estar protegida por los planetas circundantes: </a:t>
            </a:r>
            <a:r>
              <a:rPr lang="es-ES" b="0" baseline="0" dirty="0" smtClean="0"/>
              <a:t>Las grandes masas de algunos planetas, como Júpiter o Urano, protegen del impacto de los cometas.</a:t>
            </a:r>
          </a:p>
          <a:p>
            <a:pPr marL="228600" indent="-228600">
              <a:buAutoNum type="arabicParenR"/>
            </a:pPr>
            <a:r>
              <a:rPr lang="es-ES" b="1" baseline="0" dirty="0" smtClean="0"/>
              <a:t>La vida requiere de una Luna “perfecta”:</a:t>
            </a:r>
            <a:r>
              <a:rPr lang="es-ES" b="0" baseline="0" dirty="0" smtClean="0"/>
              <a:t> para ser habitable, la Tierra necesita una Luna de determinado tamaño y que esté a una determinada distancia. Ya que la Luna estabiliza el eje de inclinación de la Tierra y crea un entorno estable y apto para la vida.</a:t>
            </a:r>
          </a:p>
          <a:p>
            <a:pPr marL="228600" indent="-228600">
              <a:buAutoNum type="arabicParenR"/>
            </a:pPr>
            <a:endParaRPr lang="es-ES" b="0" baseline="0" dirty="0" smtClean="0"/>
          </a:p>
          <a:p>
            <a:pPr marL="0" indent="0">
              <a:buNone/>
            </a:pPr>
            <a:r>
              <a:rPr lang="es-ES" b="0" baseline="0" dirty="0" smtClean="0"/>
              <a:t>Hay muchos otros factores necesarios que hacen habitable un planeta, pero debemos tener en cuenta que </a:t>
            </a:r>
            <a:r>
              <a:rPr lang="es-ES" b="1" i="1" baseline="0" dirty="0" smtClean="0"/>
              <a:t>el universo como un todo y la Tierra en particular son “perfectos” para la vida.</a:t>
            </a:r>
            <a:r>
              <a:rPr lang="es-ES" b="0" i="0" baseline="0" dirty="0" smtClean="0"/>
              <a:t> La mejor explicación de por qué el universo es “perfecto” para la vida es suponer que un Diseñador inteligente lo creó así.</a:t>
            </a:r>
            <a:endParaRPr lang="es-ES" b="1"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36</a:t>
            </a:fld>
            <a:endParaRPr lang="es-ES"/>
          </a:p>
        </p:txBody>
      </p:sp>
    </p:spTree>
    <p:extLst>
      <p:ext uri="{BB962C8B-B14F-4D97-AF65-F5344CB8AC3E}">
        <p14:creationId xmlns:p14="http://schemas.microsoft.com/office/powerpoint/2010/main" val="15068280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Quienes critican el D. I. señalan casos de diseño imperfecto en la naturaleza y usan este argumento para refutar</a:t>
            </a:r>
            <a:r>
              <a:rPr lang="es-ES" baseline="0" dirty="0" smtClean="0"/>
              <a:t> dicho diseño. Según este punto de vista, el diseño imperfecto implicaría la ausencia de diseño.</a:t>
            </a:r>
          </a:p>
          <a:p>
            <a:endParaRPr lang="es-ES" baseline="0" dirty="0" smtClean="0"/>
          </a:p>
          <a:p>
            <a:r>
              <a:rPr lang="es-ES" baseline="0" dirty="0" smtClean="0"/>
              <a:t>La formulación clásica de esta crítica se encuentra en el libro </a:t>
            </a:r>
            <a:r>
              <a:rPr lang="es-ES" b="1" baseline="0" dirty="0" smtClean="0"/>
              <a:t>de Stephen </a:t>
            </a:r>
            <a:r>
              <a:rPr lang="es-ES" b="1" baseline="0" dirty="0" err="1" smtClean="0"/>
              <a:t>Jay</a:t>
            </a:r>
            <a:r>
              <a:rPr lang="es-ES" b="1" baseline="0" dirty="0" smtClean="0"/>
              <a:t> </a:t>
            </a:r>
            <a:r>
              <a:rPr lang="es-ES" b="1" baseline="0" dirty="0" err="1" smtClean="0"/>
              <a:t>Gould</a:t>
            </a:r>
            <a:r>
              <a:rPr lang="es-ES" b="1" baseline="0" dirty="0" smtClean="0"/>
              <a:t>, </a:t>
            </a:r>
            <a:r>
              <a:rPr lang="es-ES" b="1" i="1" baseline="0" dirty="0" smtClean="0"/>
              <a:t>El pulgar del panda</a:t>
            </a:r>
            <a:r>
              <a:rPr lang="es-ES" i="1" baseline="0" dirty="0" smtClean="0"/>
              <a:t>:</a:t>
            </a:r>
            <a:r>
              <a:rPr lang="es-ES" i="0" baseline="0" dirty="0" smtClean="0"/>
              <a:t> “Si Dios hubiera diseñado una hermosa maquinaria para reflejar su sabiduría y poder, seguramente no habría usado un conjunto de partes diseñadas para otros propósitos… Las combinaciones extrañas y las soluciones raras son pruebas de la evolución, porque un Dios sensato nunca hubiera seguido ese camino: es necesario atribuírselas a un proceso natural, a lo largo del tiempo y de la historia”.</a:t>
            </a:r>
          </a:p>
          <a:p>
            <a:endParaRPr lang="es-ES" i="0" baseline="0" dirty="0" smtClean="0"/>
          </a:p>
          <a:p>
            <a:r>
              <a:rPr lang="es-ES" i="0" baseline="0" dirty="0" smtClean="0"/>
              <a:t>El </a:t>
            </a:r>
            <a:r>
              <a:rPr lang="es-ES" i="0" baseline="0" dirty="0" err="1" smtClean="0"/>
              <a:t>pseudopulgar</a:t>
            </a:r>
            <a:r>
              <a:rPr lang="es-ES" i="0" baseline="0" dirty="0" smtClean="0"/>
              <a:t> del oso panda es, para </a:t>
            </a:r>
            <a:r>
              <a:rPr lang="es-ES" i="0" baseline="0" dirty="0" err="1" smtClean="0"/>
              <a:t>Gould</a:t>
            </a:r>
            <a:r>
              <a:rPr lang="es-ES" i="0" baseline="0" dirty="0" smtClean="0"/>
              <a:t>, un ejemplo de imperfección. Una prolongación ósea que le permite al panda gigante pelar la corteza dura de las cañas de bambú de las que se alimenta. Pero, ¿</a:t>
            </a:r>
            <a:r>
              <a:rPr lang="es-ES" i="0" u="sng" baseline="0" dirty="0" smtClean="0"/>
              <a:t>se trata en realidad de un caso de diseño imperfecto o, más bien, de todo lo contrario</a:t>
            </a:r>
            <a:r>
              <a:rPr lang="es-ES" i="0" baseline="0" dirty="0" smtClean="0"/>
              <a:t>? De hecho, el peculiar pulgar del panda parece ser un instrumento más que eficiente para pelar las cañas de bambú. ¿</a:t>
            </a:r>
            <a:r>
              <a:rPr lang="es-ES" i="0" u="sng" baseline="0" dirty="0" smtClean="0"/>
              <a:t>Cómo sabe </a:t>
            </a:r>
            <a:r>
              <a:rPr lang="es-ES" i="0" u="sng" baseline="0" dirty="0" err="1" smtClean="0"/>
              <a:t>Gould</a:t>
            </a:r>
            <a:r>
              <a:rPr lang="es-ES" i="0" u="sng" baseline="0" dirty="0" smtClean="0"/>
              <a:t> lo que debería hacer un “Dios sensato”; sobre todo teniendo en cuenta que él no ofrece ningún ejemplo de diseño alternativo que mejore la función de ese dedo del animal</a:t>
            </a:r>
            <a:r>
              <a:rPr lang="es-ES" i="0" baseline="0" dirty="0" smtClean="0"/>
              <a:t>?</a:t>
            </a:r>
          </a:p>
          <a:p>
            <a:endParaRPr lang="es-ES" i="0" baseline="0" dirty="0" smtClean="0"/>
          </a:p>
          <a:p>
            <a:r>
              <a:rPr lang="es-ES" i="0" baseline="0" dirty="0" smtClean="0"/>
              <a:t>En la gran mayoría de los casos, cuando el darwinismo encuentra imperfecciones en el diseño biológico, este diseño suele obedecer a buenas razones funcionales y no se suele detallar de qué manera podría mejorarse.</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37</a:t>
            </a:fld>
            <a:endParaRPr lang="es-ES"/>
          </a:p>
        </p:txBody>
      </p:sp>
    </p:spTree>
    <p:extLst>
      <p:ext uri="{BB962C8B-B14F-4D97-AF65-F5344CB8AC3E}">
        <p14:creationId xmlns:p14="http://schemas.microsoft.com/office/powerpoint/2010/main" val="24737817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Más preocupante es, sin embargo, el reto planteado por el problema del mal natural. En la naturaleza hay enfermedades,</a:t>
            </a:r>
            <a:r>
              <a:rPr lang="es-ES" baseline="0" dirty="0" smtClean="0"/>
              <a:t> descomposición y muerte. Existen parásitos que parecen haber sido diseñados malévolamente para dañar a otros organismos.</a:t>
            </a:r>
          </a:p>
          <a:p>
            <a:endParaRPr lang="es-ES" baseline="0" dirty="0" smtClean="0"/>
          </a:p>
          <a:p>
            <a:r>
              <a:rPr lang="es-ES" baseline="0" dirty="0" smtClean="0"/>
              <a:t>Preocupado por esta perversidad de la naturaleza, Darwin escribió: </a:t>
            </a:r>
            <a:r>
              <a:rPr lang="es-ES" b="1" i="1" baseline="0" dirty="0" smtClean="0"/>
              <a:t>No puedo convencerme de que un Dios bueno y omnipotente pudiera haber creado deliberadamente los </a:t>
            </a:r>
            <a:r>
              <a:rPr lang="es-ES" b="1" i="1" baseline="0" dirty="0" err="1" smtClean="0"/>
              <a:t>icneumónidos</a:t>
            </a:r>
            <a:r>
              <a:rPr lang="es-ES" b="1" i="1" baseline="0" dirty="0" smtClean="0"/>
              <a:t> (un tipo de avispas parásitas) con la expresa intención de alimentarse de los cuerpos vivos de las orugas. </a:t>
            </a:r>
            <a:r>
              <a:rPr lang="es-ES" b="0" i="0" baseline="0" dirty="0" smtClean="0"/>
              <a:t>(Explicarlo)</a:t>
            </a:r>
          </a:p>
          <a:p>
            <a:endParaRPr lang="es-ES" b="0" i="0" baseline="0" dirty="0" smtClean="0"/>
          </a:p>
          <a:p>
            <a:r>
              <a:rPr lang="es-ES" b="0" i="0" baseline="0" dirty="0" smtClean="0"/>
              <a:t>Para responder al reto del diseño maligno, necesitamos tener claras dos cosas:</a:t>
            </a:r>
          </a:p>
          <a:p>
            <a:r>
              <a:rPr lang="es-ES" b="1" i="0" baseline="0" dirty="0" smtClean="0"/>
              <a:t>1) La malignidad de un determinado diseño no desmiente que tal diseño exista en realidad</a:t>
            </a:r>
            <a:r>
              <a:rPr lang="es-ES" b="0" i="0" baseline="0" dirty="0" smtClean="0"/>
              <a:t>. Se pueden tener dudas acerca de la moralidad del diseñador, pero no se puede rebatir la existencia del diseño como tal, que puede ser demostrado mediante métodos científicos.</a:t>
            </a:r>
          </a:p>
          <a:p>
            <a:r>
              <a:rPr lang="es-ES" b="1" i="0" baseline="0" dirty="0" smtClean="0"/>
              <a:t>2) Como cristianos, creemos que el diseño maligno que vemos en la naturaleza no representa el plan original de Dios para la creación, sino que muestra su corrupción por causa del pecado de la humanidad.</a:t>
            </a:r>
            <a:endParaRPr lang="es-ES" b="0" i="0" baseline="0" dirty="0" smtClean="0"/>
          </a:p>
          <a:p>
            <a:endParaRPr lang="es-ES" b="0" i="0" baseline="0" dirty="0" smtClean="0"/>
          </a:p>
          <a:p>
            <a:r>
              <a:rPr lang="es-ES" b="0" i="0" baseline="0" dirty="0" smtClean="0"/>
              <a:t>El cristianismo siempre ha enseñado que habitamos en un mundo caído, distinto al que Dios originalmente tuvo en mente. El </a:t>
            </a:r>
            <a:r>
              <a:rPr lang="es-ES" b="1" i="0" baseline="0" dirty="0" smtClean="0"/>
              <a:t>mal natural </a:t>
            </a:r>
            <a:r>
              <a:rPr lang="es-ES" b="0" i="0" baseline="0" dirty="0" smtClean="0"/>
              <a:t>que observamos a nuestro alrededor, así como el </a:t>
            </a:r>
            <a:r>
              <a:rPr lang="es-ES" b="1" i="0" baseline="0" dirty="0" smtClean="0"/>
              <a:t>mal moral</a:t>
            </a:r>
            <a:r>
              <a:rPr lang="es-ES" b="0" i="0" baseline="0" dirty="0" smtClean="0"/>
              <a:t> que nos provocamos unos a otros no forman parte del proyecto divino para nosotros, sino que constituyen las consecuencias que sufrimos por causa del pecado. </a:t>
            </a:r>
          </a:p>
          <a:p>
            <a:endParaRPr lang="es-ES" b="1"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38</a:t>
            </a:fld>
            <a:endParaRPr lang="es-ES"/>
          </a:p>
        </p:txBody>
      </p:sp>
    </p:spTree>
    <p:extLst>
      <p:ext uri="{BB962C8B-B14F-4D97-AF65-F5344CB8AC3E}">
        <p14:creationId xmlns:p14="http://schemas.microsoft.com/office/powerpoint/2010/main" val="3042289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ES" sz="1200" b="1" dirty="0" smtClean="0"/>
              <a:t>Las afirmaciones científicas deben limitarse a las cosas materiales observables, pero el Diseñador no es observable.</a:t>
            </a:r>
            <a:endParaRPr lang="es-ES" sz="1200" b="0" dirty="0" smtClean="0"/>
          </a:p>
          <a:p>
            <a:pPr marL="228600" indent="-228600">
              <a:buAutoNum type="arabicPeriod"/>
            </a:pPr>
            <a:endParaRPr lang="es-ES" sz="1200" b="0" dirty="0" smtClean="0"/>
          </a:p>
          <a:p>
            <a:pPr marL="0" indent="0">
              <a:buNone/>
            </a:pPr>
            <a:r>
              <a:rPr lang="es-ES" sz="1200" b="0" dirty="0" smtClean="0"/>
              <a:t>En realidad, los científicos proponen habitualmente planteamientos teóricos no observables con el fin de explicar los fenómenos observables. El Diseñador que propone el D. I. Es una fuente de información cuya actividad puede ser objeto de predicciones y de modelos matemáticos, como cualquier teoría física que se refiera a entidades no observables, como las </a:t>
            </a:r>
            <a:r>
              <a:rPr lang="es-ES" sz="1200" b="0" dirty="0" err="1" smtClean="0"/>
              <a:t>supercuerdas</a:t>
            </a:r>
            <a:r>
              <a:rPr lang="es-ES" sz="1200" b="0" dirty="0" smtClean="0"/>
              <a:t>, la materia oscura o los universos múltiples.</a:t>
            </a:r>
            <a:endParaRPr lang="es-ES" b="1"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39</a:t>
            </a:fld>
            <a:endParaRPr lang="es-ES"/>
          </a:p>
        </p:txBody>
      </p:sp>
    </p:spTree>
    <p:extLst>
      <p:ext uri="{BB962C8B-B14F-4D97-AF65-F5344CB8AC3E}">
        <p14:creationId xmlns:p14="http://schemas.microsoft.com/office/powerpoint/2010/main" val="21836285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Esto es falso. Veamos un ejemplo. Los arqueólogos suelen concluir habitualmente que un determinado objeto fue diseñado, aun cuando desconocen el origen del diseñador. Si todas las explicaciones científicas exigieran tal</a:t>
            </a:r>
            <a:r>
              <a:rPr lang="es-ES" baseline="0" dirty="0" smtClean="0"/>
              <a:t> condición, no se podría explicar nada.</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40</a:t>
            </a:fld>
            <a:endParaRPr lang="es-ES"/>
          </a:p>
        </p:txBody>
      </p:sp>
    </p:spTree>
    <p:extLst>
      <p:ext uri="{BB962C8B-B14F-4D97-AF65-F5344CB8AC3E}">
        <p14:creationId xmlns:p14="http://schemas.microsoft.com/office/powerpoint/2010/main" val="1924724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dirty="0" smtClean="0"/>
              <a:t>Hasta la publicación en</a:t>
            </a:r>
            <a:r>
              <a:rPr lang="es-ES" baseline="0" dirty="0" smtClean="0"/>
              <a:t> 1859 de </a:t>
            </a:r>
            <a:r>
              <a:rPr lang="es-ES" i="1" baseline="0" dirty="0" smtClean="0"/>
              <a:t>El origen de las especies, </a:t>
            </a:r>
            <a:r>
              <a:rPr lang="es-ES" i="0" baseline="0" dirty="0" smtClean="0"/>
              <a:t>de Charles Darwin, la mayoría de los científicos y los filósofos estaban convencidos de que el diseño en la biología era evidente. Sin embargo, según el biólogo </a:t>
            </a:r>
            <a:r>
              <a:rPr lang="es-ES" b="1" i="0" baseline="0" dirty="0" smtClean="0"/>
              <a:t>Francisco José Ayala</a:t>
            </a:r>
            <a:r>
              <a:rPr lang="es-ES" i="0" baseline="0" dirty="0" smtClean="0"/>
              <a:t>: </a:t>
            </a:r>
            <a:r>
              <a:rPr lang="es-ES" sz="1200" i="1" dirty="0" smtClean="0"/>
              <a:t>“El mayor logro de Darwin fue mostrar que la complejidad y funcionalidad de los seres vivos era el resultado de un proceso natural -la selección natural- sin necesidad de recurrir a la existencia de un Creador u otro agente externo.”</a:t>
            </a:r>
          </a:p>
          <a:p>
            <a:r>
              <a:rPr lang="es-ES" dirty="0" smtClean="0"/>
              <a:t>Desde entonces, el darwinismo ha sido la opinión dominante. </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5</a:t>
            </a:fld>
            <a:endParaRPr lang="es-ES"/>
          </a:p>
        </p:txBody>
      </p:sp>
    </p:spTree>
    <p:extLst>
      <p:ext uri="{BB962C8B-B14F-4D97-AF65-F5344CB8AC3E}">
        <p14:creationId xmlns:p14="http://schemas.microsoft.com/office/powerpoint/2010/main" val="39943387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Resulta</a:t>
            </a:r>
            <a:r>
              <a:rPr lang="es-ES" baseline="0" dirty="0" smtClean="0"/>
              <a:t> curioso que los críticos del D. I. digan que éste no se puede verificar pero, a continuación, afirmen que es falso.  No puede decirse que el diseño no se puede verificar y acto seguido añadir: “el diseño ha sido verificado y se ha demostrado que es falso”. </a:t>
            </a:r>
          </a:p>
          <a:p>
            <a:endParaRPr lang="es-ES" baseline="0" dirty="0" smtClean="0"/>
          </a:p>
          <a:p>
            <a:r>
              <a:rPr lang="es-ES" baseline="0" dirty="0" smtClean="0"/>
              <a:t>Una hipótesis que sea imposible de verificar, no puede ser al mismo tiempo verificable. De hecho, el D. I. ha sido verificado y confirmado en una amplia gama de disciplinas.</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41</a:t>
            </a:fld>
            <a:endParaRPr lang="es-ES"/>
          </a:p>
        </p:txBody>
      </p:sp>
    </p:spTree>
    <p:extLst>
      <p:ext uri="{BB962C8B-B14F-4D97-AF65-F5344CB8AC3E}">
        <p14:creationId xmlns:p14="http://schemas.microsoft.com/office/powerpoint/2010/main" val="26133138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Según el D. I., debería haber estructuras en los seres vivos que no se pudieran explicar mediante los mecanismos fortuitos del darwinismo. Y las hay</a:t>
            </a:r>
            <a:r>
              <a:rPr lang="es-ES" baseline="0" dirty="0" smtClean="0"/>
              <a:t> (por ejemplo, el flagelo bacteriano).</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42</a:t>
            </a:fld>
            <a:endParaRPr lang="es-ES"/>
          </a:p>
        </p:txBody>
      </p:sp>
    </p:spTree>
    <p:extLst>
      <p:ext uri="{BB962C8B-B14F-4D97-AF65-F5344CB8AC3E}">
        <p14:creationId xmlns:p14="http://schemas.microsoft.com/office/powerpoint/2010/main" val="2896279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D. I. es una refutación científica de la evolución darwinista. La motivación que puedan tener sus partidarios es algo que no resulta pertinente. </a:t>
            </a:r>
          </a:p>
          <a:p>
            <a:r>
              <a:rPr lang="es-ES" dirty="0" smtClean="0"/>
              <a:t>Por ejemplo:</a:t>
            </a:r>
          </a:p>
          <a:p>
            <a:r>
              <a:rPr lang="es-ES" b="1" dirty="0" smtClean="0"/>
              <a:t>Stephen </a:t>
            </a:r>
            <a:r>
              <a:rPr lang="es-ES" b="1" dirty="0" err="1" smtClean="0"/>
              <a:t>Hawking</a:t>
            </a:r>
            <a:r>
              <a:rPr lang="es-ES" b="1" dirty="0" smtClean="0"/>
              <a:t> </a:t>
            </a:r>
            <a:r>
              <a:rPr lang="es-ES" dirty="0" smtClean="0"/>
              <a:t>tiene la esperanza de que su trabajo en el campo de la física nos ayude a “entender la mente de Dios”.</a:t>
            </a:r>
          </a:p>
          <a:p>
            <a:r>
              <a:rPr lang="es-ES" b="1" dirty="0" smtClean="0"/>
              <a:t>Steven </a:t>
            </a:r>
            <a:r>
              <a:rPr lang="es-ES" b="1" dirty="0" err="1" smtClean="0"/>
              <a:t>Weinberg</a:t>
            </a:r>
            <a:r>
              <a:rPr lang="es-ES" b="0" dirty="0" smtClean="0"/>
              <a:t> (= Estiven </a:t>
            </a:r>
            <a:r>
              <a:rPr lang="es-ES" b="0" dirty="0" err="1" smtClean="0"/>
              <a:t>Weinberg</a:t>
            </a:r>
            <a:r>
              <a:rPr lang="es-ES" b="0" dirty="0" smtClean="0"/>
              <a:t>) espera que su trabajo en ese mismo campo</a:t>
            </a:r>
            <a:r>
              <a:rPr lang="es-ES" b="0" baseline="0" dirty="0" smtClean="0"/>
              <a:t> contribuya a acabar con la religión.</a:t>
            </a:r>
          </a:p>
          <a:p>
            <a:r>
              <a:rPr lang="es-ES" b="0" baseline="0" dirty="0" smtClean="0"/>
              <a:t>¿</a:t>
            </a:r>
            <a:r>
              <a:rPr lang="es-ES" b="0" u="sng" baseline="0" dirty="0" smtClean="0"/>
              <a:t>Acaso sus motivaciones personales invalidan su ciencia</a:t>
            </a:r>
            <a:r>
              <a:rPr lang="es-ES" b="0" baseline="0" dirty="0" smtClean="0"/>
              <a:t>? Yo creo que no.</a:t>
            </a:r>
            <a:endParaRPr lang="es-ES" b="1"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43</a:t>
            </a:fld>
            <a:endParaRPr lang="es-ES"/>
          </a:p>
        </p:txBody>
      </p:sp>
    </p:spTree>
    <p:extLst>
      <p:ext uri="{BB962C8B-B14F-4D97-AF65-F5344CB8AC3E}">
        <p14:creationId xmlns:p14="http://schemas.microsoft.com/office/powerpoint/2010/main" val="31807867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D.I. no solo identifica lagunas en la teoría de la evolución darwinista, sino que también explora concretamente las características del diseño presentes en los sistemas biológicos, como la complejidad específica del ADN y los mecanismos moleculares que hay dentro de la célula. No parte de la ignorancia sino de lo que observa en la naturaleza.</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44</a:t>
            </a:fld>
            <a:endParaRPr lang="es-ES"/>
          </a:p>
        </p:txBody>
      </p:sp>
    </p:spTree>
    <p:extLst>
      <p:ext uri="{BB962C8B-B14F-4D97-AF65-F5344CB8AC3E}">
        <p14:creationId xmlns:p14="http://schemas.microsoft.com/office/powerpoint/2010/main" val="31749367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También lo vulneraron Copérnico, Galileo,</a:t>
            </a:r>
            <a:r>
              <a:rPr lang="es-ES" baseline="0" dirty="0" smtClean="0"/>
              <a:t> Kepler, Newton e incluso Darwin. La finalidad de la ciencia no es preservar el consenso, sino aportar un conocimiento preciso del universo y eso, a veces, requiere estar dispuesto a romper el consenso.</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45</a:t>
            </a:fld>
            <a:endParaRPr lang="es-ES"/>
          </a:p>
        </p:txBody>
      </p:sp>
    </p:spTree>
    <p:extLst>
      <p:ext uri="{BB962C8B-B14F-4D97-AF65-F5344CB8AC3E}">
        <p14:creationId xmlns:p14="http://schemas.microsoft.com/office/powerpoint/2010/main" val="1460595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 más bien al revés, el D. I. estimula el progreso científico mientras que el darwinismo lo dificulta.</a:t>
            </a:r>
          </a:p>
          <a:p>
            <a:endParaRPr lang="es-ES" dirty="0" smtClean="0"/>
          </a:p>
          <a:p>
            <a:r>
              <a:rPr lang="es-ES" dirty="0" smtClean="0"/>
              <a:t>Por ejemplo, el darwinismo predice que muchos trozos del ADN no sirven para nada. No cumplen ninguna función. El D. I., por su parte, promueve la investigación para descubrir posibles funciones en dicho “ADN basura”. </a:t>
            </a:r>
          </a:p>
          <a:p>
            <a:endParaRPr lang="es-ES" dirty="0" smtClean="0"/>
          </a:p>
          <a:p>
            <a:r>
              <a:rPr lang="es-ES" dirty="0" smtClean="0"/>
              <a:t>En este sentido, el D. I. está más justificado que el darwinismo</a:t>
            </a:r>
            <a:r>
              <a:rPr lang="es-ES" baseline="0" dirty="0" smtClean="0"/>
              <a:t> ya que garantiza la objetividad de la ciencia. No puede, por lo tanto, impedir el progreso de la ciencia.</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46</a:t>
            </a:fld>
            <a:endParaRPr lang="es-ES"/>
          </a:p>
        </p:txBody>
      </p:sp>
    </p:spTree>
    <p:extLst>
      <p:ext uri="{BB962C8B-B14F-4D97-AF65-F5344CB8AC3E}">
        <p14:creationId xmlns:p14="http://schemas.microsoft.com/office/powerpoint/2010/main" val="8040287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Los métodos científicos suelen verifican las hipótesis con demostraciones. El D. I. también. Por ejemplo, para verificar la hipótesis de que un sistema irreductiblemente complejo fue diseñado, el D. I. determina si los mecanismos previstos por la evolución darwinista son capaces de producirlos.</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47</a:t>
            </a:fld>
            <a:endParaRPr lang="es-ES"/>
          </a:p>
        </p:txBody>
      </p:sp>
    </p:spTree>
    <p:extLst>
      <p:ext uri="{BB962C8B-B14F-4D97-AF65-F5344CB8AC3E}">
        <p14:creationId xmlns:p14="http://schemas.microsoft.com/office/powerpoint/2010/main" val="18544956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imperfección se refiere a una característica del diseño, no a su realidad. Nadie cree seriamente que el diseño deba ser perfecto para poder ser detectable. Algunas imperfecciones que vemos hoy en la naturaleza son inevitables porque el equilibrio ecológico actual exige que todas las formas de vida tengan que morir y reciclarse.</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48</a:t>
            </a:fld>
            <a:endParaRPr lang="es-ES"/>
          </a:p>
        </p:txBody>
      </p:sp>
    </p:spTree>
    <p:extLst>
      <p:ext uri="{BB962C8B-B14F-4D97-AF65-F5344CB8AC3E}">
        <p14:creationId xmlns:p14="http://schemas.microsoft.com/office/powerpoint/2010/main" val="7058121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Si bien</a:t>
            </a:r>
            <a:r>
              <a:rPr lang="es-ES" baseline="0" dirty="0" smtClean="0"/>
              <a:t> las conclusiones del D. I. concuerdan con la Biblia, las pruebas de dicho diseño provienen de la cosmología, la física, la química, la biología, la teoría de la información y otras disciplinas científicas.</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49</a:t>
            </a:fld>
            <a:endParaRPr lang="es-ES"/>
          </a:p>
        </p:txBody>
      </p:sp>
    </p:spTree>
    <p:extLst>
      <p:ext uri="{BB962C8B-B14F-4D97-AF65-F5344CB8AC3E}">
        <p14:creationId xmlns:p14="http://schemas.microsoft.com/office/powerpoint/2010/main" val="9434836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Aunque los artículos a</a:t>
            </a:r>
            <a:r>
              <a:rPr lang="es-ES" baseline="0" dirty="0" smtClean="0"/>
              <a:t> favor</a:t>
            </a:r>
            <a:r>
              <a:rPr lang="es-ES" dirty="0" smtClean="0"/>
              <a:t> del D. I. suelen ser discriminados por los especialistas, hay desde luego un número creciente de artículos publicados en revistas y libros científicos (ver http://</a:t>
            </a:r>
            <a:r>
              <a:rPr lang="es-ES" dirty="0" err="1" smtClean="0"/>
              <a:t>www.discovery.org</a:t>
            </a:r>
            <a:r>
              <a:rPr lang="es-ES" dirty="0" smtClean="0"/>
              <a:t>/).</a:t>
            </a:r>
          </a:p>
          <a:p>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50</a:t>
            </a:fld>
            <a:endParaRPr lang="es-ES"/>
          </a:p>
        </p:txBody>
      </p:sp>
    </p:spTree>
    <p:extLst>
      <p:ext uri="{BB962C8B-B14F-4D97-AF65-F5344CB8AC3E}">
        <p14:creationId xmlns:p14="http://schemas.microsoft.com/office/powerpoint/2010/main" val="711388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smtClean="0"/>
              <a:t>A pesar de la gran aceptación que goza el darwinismo, la teoría del D. I. le plantea un reto ineludible. En realidad, hay muchas pruebas irrefutables que corroboran el diseño en biología.</a:t>
            </a:r>
          </a:p>
          <a:p>
            <a:r>
              <a:rPr lang="es-ES" sz="1200" dirty="0" smtClean="0"/>
              <a:t>En el pasado, los argumentos a favor del diseño fracasaron en gran medida porque no se contaba con métodos precisos para determinar si algo había sido diseñado o no. </a:t>
            </a:r>
          </a:p>
          <a:p>
            <a:r>
              <a:rPr lang="es-ES" sz="1200" dirty="0" smtClean="0"/>
              <a:t>Hoy en día, es posible formular una teoría del D.I. porque se ha desarrollado un método científico riguroso para detectar el diseño: la complejidad específica.</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6</a:t>
            </a:fld>
            <a:endParaRPr lang="es-ES"/>
          </a:p>
        </p:txBody>
      </p:sp>
    </p:spTree>
    <p:extLst>
      <p:ext uri="{BB962C8B-B14F-4D97-AF65-F5344CB8AC3E}">
        <p14:creationId xmlns:p14="http://schemas.microsoft.com/office/powerpoint/2010/main" val="3842813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profesor </a:t>
            </a:r>
            <a:r>
              <a:rPr lang="es-ES" b="1" dirty="0" smtClean="0"/>
              <a:t>Henry </a:t>
            </a:r>
            <a:r>
              <a:rPr lang="es-ES" b="1" dirty="0" err="1" smtClean="0"/>
              <a:t>Schaefer</a:t>
            </a:r>
            <a:r>
              <a:rPr lang="es-ES" b="1" dirty="0" smtClean="0"/>
              <a:t> III</a:t>
            </a:r>
            <a:r>
              <a:rPr lang="es-ES" dirty="0" smtClean="0"/>
              <a:t>, de la Universidad de Georgia, uno de los químicos de mayor renombre mundial, con más de 1000 artículos científicos publicados, propugna el diseño inteligente. </a:t>
            </a:r>
          </a:p>
          <a:p>
            <a:endParaRPr lang="es-ES" dirty="0" smtClean="0"/>
          </a:p>
          <a:p>
            <a:r>
              <a:rPr lang="es-ES" dirty="0" smtClean="0"/>
              <a:t>También hay otros destacados científicos que lo apoyan en lugares como las universidades de Princeton, la U. del Sur de California y la U. de </a:t>
            </a:r>
            <a:r>
              <a:rPr lang="es-ES" dirty="0" err="1" smtClean="0"/>
              <a:t>Baylor</a:t>
            </a:r>
            <a:r>
              <a:rPr lang="es-ES" dirty="0" smtClean="0"/>
              <a:t> (Texas).</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51</a:t>
            </a:fld>
            <a:endParaRPr lang="es-ES"/>
          </a:p>
        </p:txBody>
      </p:sp>
    </p:spTree>
    <p:extLst>
      <p:ext uri="{BB962C8B-B14F-4D97-AF65-F5344CB8AC3E}">
        <p14:creationId xmlns:p14="http://schemas.microsoft.com/office/powerpoint/2010/main" val="1037252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La complejidad específica es la propiedad fundamental de cualquier diseño.</a:t>
            </a:r>
          </a:p>
          <a:p>
            <a:r>
              <a:rPr lang="es-ES" dirty="0" smtClean="0"/>
              <a:t>Para que algo presente complejidad específica debe ser difícil de reproducirse por casualidad (complejo) y debe coincidir con un determinado patrón independiente (específico).</a:t>
            </a:r>
          </a:p>
          <a:p>
            <a:r>
              <a:rPr lang="es-ES" dirty="0" smtClean="0"/>
              <a:t>Por ejemplo, una montaña es compleja. Sería altamente improbable que las fuerzas de la naturaleza reprodujeran exactamente esta misma montaña de Montserrat en otro lugar. </a:t>
            </a:r>
          </a:p>
          <a:p>
            <a:r>
              <a:rPr lang="es-ES" dirty="0" smtClean="0"/>
              <a:t>Pero los rostros</a:t>
            </a:r>
            <a:r>
              <a:rPr lang="es-ES" baseline="0" dirty="0" smtClean="0"/>
              <a:t> esculpidos en las rocas del monte </a:t>
            </a:r>
            <a:r>
              <a:rPr lang="es-ES" baseline="0" dirty="0" err="1" smtClean="0"/>
              <a:t>Rushmore</a:t>
            </a:r>
            <a:r>
              <a:rPr lang="es-ES" baseline="0" dirty="0" smtClean="0"/>
              <a:t> (= </a:t>
            </a:r>
            <a:r>
              <a:rPr lang="es-ES" baseline="0" dirty="0" err="1" smtClean="0"/>
              <a:t>Rasmor</a:t>
            </a:r>
            <a:r>
              <a:rPr lang="es-ES" baseline="0" dirty="0" smtClean="0"/>
              <a:t>), en </a:t>
            </a:r>
            <a:r>
              <a:rPr lang="es-ES" baseline="0" dirty="0" err="1" smtClean="0"/>
              <a:t>Keystone</a:t>
            </a:r>
            <a:r>
              <a:rPr lang="es-ES" baseline="0" dirty="0" smtClean="0"/>
              <a:t>, Dakota del Sur, USA, (representa los 150 primeros años de historia de los EEUU: </a:t>
            </a:r>
            <a:r>
              <a:rPr lang="es-ES" sz="1200" kern="1200" dirty="0" smtClean="0">
                <a:solidFill>
                  <a:schemeClr val="tx1"/>
                </a:solidFill>
                <a:latin typeface="+mn-lt"/>
                <a:ea typeface="+mn-ea"/>
                <a:cs typeface="+mn-cs"/>
              </a:rPr>
              <a:t>George Washington, Thomas Jefferson, Theodore Roosevelt, i Abraham Lincoln) </a:t>
            </a:r>
            <a:r>
              <a:rPr lang="es-ES" baseline="0" dirty="0" smtClean="0"/>
              <a:t>no son solo complejos, sino que además son específicos: es decir, coinciden con las caras de cuatro presidentes de los Estados Unidos.</a:t>
            </a:r>
          </a:p>
          <a:p>
            <a:r>
              <a:rPr lang="es-ES" baseline="0" dirty="0" smtClean="0"/>
              <a:t>Pues bien, como el monte </a:t>
            </a:r>
            <a:r>
              <a:rPr lang="es-ES" baseline="0" dirty="0" err="1" smtClean="0"/>
              <a:t>Rushmore</a:t>
            </a:r>
            <a:r>
              <a:rPr lang="es-ES" baseline="0" dirty="0" smtClean="0"/>
              <a:t> es complejo y específico, sabemos que fue diseñado. </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7</a:t>
            </a:fld>
            <a:endParaRPr lang="es-ES"/>
          </a:p>
        </p:txBody>
      </p:sp>
    </p:spTree>
    <p:extLst>
      <p:ext uri="{BB962C8B-B14F-4D97-AF65-F5344CB8AC3E}">
        <p14:creationId xmlns:p14="http://schemas.microsoft.com/office/powerpoint/2010/main" val="813744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Esta es una pregunta muy habitual. El CREACIONISMO sostiene que el universo fue creado por un Ser superior.</a:t>
            </a:r>
            <a:r>
              <a:rPr lang="es-ES" baseline="0" dirty="0" smtClean="0"/>
              <a:t> Hay dos formas de creacionismo: el de la tierra joven y el creacionismo de la tierra antigua.</a:t>
            </a:r>
          </a:p>
          <a:p>
            <a:endParaRPr lang="es-ES" baseline="0" dirty="0" smtClean="0"/>
          </a:p>
          <a:p>
            <a:r>
              <a:rPr lang="es-ES" baseline="0" dirty="0" smtClean="0"/>
              <a:t>El de la tierra joven interpreta el Génesis literalmente: Dios creó la tierra en seis días de 24 horas; el universo tiene entre diez y quince mil años de antigüedad y todos los fósiles del mundo son el resultado del diluvio universal ocurrido en la época de Noé.</a:t>
            </a:r>
          </a:p>
          <a:p>
            <a:endParaRPr lang="es-ES" baseline="0" dirty="0" smtClean="0"/>
          </a:p>
          <a:p>
            <a:r>
              <a:rPr lang="es-ES" baseline="0" dirty="0" smtClean="0"/>
              <a:t>El creacionismo de la tierra antigua acepta la datación científica estándar, que fija la antigüedad de la Tierra en unos 4.500 millones de años y la edad del universo en unos 13.700 millones de años. Los relatos de Génesis se interpretan a la luz de estos datos científicos. Aunque los creacionistas de la tierra antigua rechazan la </a:t>
            </a:r>
            <a:r>
              <a:rPr lang="es-ES" b="1" baseline="0" dirty="0" err="1" smtClean="0"/>
              <a:t>macroevolución</a:t>
            </a:r>
            <a:r>
              <a:rPr lang="es-ES" baseline="0" dirty="0" smtClean="0"/>
              <a:t>, aceptan la </a:t>
            </a:r>
            <a:r>
              <a:rPr lang="es-ES" b="1" baseline="0" dirty="0" err="1" smtClean="0"/>
              <a:t>microevolución</a:t>
            </a:r>
            <a:r>
              <a:rPr lang="es-ES" baseline="0" dirty="0" smtClean="0"/>
              <a:t> como el método de Dios que permite a las especies existentes adaptarse a los cambios en su medio ambiente.</a:t>
            </a:r>
          </a:p>
          <a:p>
            <a:endParaRPr lang="es-ES" baseline="0" dirty="0" smtClean="0"/>
          </a:p>
          <a:p>
            <a:r>
              <a:rPr lang="es-ES" baseline="0" dirty="0" smtClean="0"/>
              <a:t>El D.I. no es lo mismo que el creacionismo, aunque a menudo se confunden. En vez de partir de una interpretación particular de Génesis, el diseño inteligente pretende investigar el mundo natural con métodos propios de la comunidad científica. En función de lo que el mundo natural revela de sí, los partidarios del D. I. argumentan que la inteligencia es la mejor manera de explicar la existencia de determinados patrones en la naturaleza.</a:t>
            </a:r>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8</a:t>
            </a:fld>
            <a:endParaRPr lang="es-ES"/>
          </a:p>
        </p:txBody>
      </p:sp>
    </p:spTree>
    <p:extLst>
      <p:ext uri="{BB962C8B-B14F-4D97-AF65-F5344CB8AC3E}">
        <p14:creationId xmlns:p14="http://schemas.microsoft.com/office/powerpoint/2010/main" val="2112185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Hay varias definiciones de 	EVOLUCIÓN. Una de ellas es considerarla simplemente como un proceso de cambios en el tiempo. Otra</a:t>
            </a:r>
            <a:r>
              <a:rPr lang="es-ES" baseline="0" dirty="0" smtClean="0"/>
              <a:t> tiene que ver con la adaptación de los organismos a los cambios de su medio ambiente. </a:t>
            </a:r>
          </a:p>
          <a:p>
            <a:endParaRPr lang="es-ES" baseline="0" dirty="0" smtClean="0"/>
          </a:p>
          <a:p>
            <a:r>
              <a:rPr lang="es-ES" baseline="0" dirty="0" smtClean="0"/>
              <a:t>Un ejemplo común es la variación en el tamaño del pico de los pinzones, como resultado de los cambios climáticos. Hay trece tipos diferentes de pinzones en las Islas Galápagos. El tamaño del pico es una característica de las aves que cambia naturalmente cuando el medio en que viven atraviesa una sequía. Esta pequeña variación se denomina </a:t>
            </a:r>
            <a:r>
              <a:rPr lang="es-ES" b="1" baseline="0" dirty="0" err="1" smtClean="0"/>
              <a:t>microevolución</a:t>
            </a:r>
            <a:r>
              <a:rPr lang="es-ES" baseline="0" dirty="0" smtClean="0"/>
              <a:t>, pero no explica para nada el origen de estas aves.</a:t>
            </a:r>
          </a:p>
          <a:p>
            <a:endParaRPr lang="es-ES" baseline="0" dirty="0" smtClean="0"/>
          </a:p>
          <a:p>
            <a:r>
              <a:rPr lang="es-ES" baseline="0" dirty="0" smtClean="0"/>
              <a:t>La controversia surge cuando de la </a:t>
            </a:r>
            <a:r>
              <a:rPr lang="es-ES" b="1" baseline="0" dirty="0" err="1" smtClean="0"/>
              <a:t>microevolución</a:t>
            </a:r>
            <a:r>
              <a:rPr lang="es-ES" b="1" baseline="0" dirty="0" smtClean="0"/>
              <a:t> </a:t>
            </a:r>
            <a:r>
              <a:rPr lang="es-ES" baseline="0" dirty="0" smtClean="0"/>
              <a:t>se infiere inevitablemente la </a:t>
            </a:r>
            <a:r>
              <a:rPr lang="es-ES" b="1" baseline="0" dirty="0" err="1" smtClean="0"/>
              <a:t>macroevolución</a:t>
            </a:r>
            <a:r>
              <a:rPr lang="es-ES" baseline="0" dirty="0" smtClean="0"/>
              <a:t> (es decir, la evolución darwiniana). La </a:t>
            </a:r>
            <a:r>
              <a:rPr lang="es-ES" baseline="0" dirty="0" err="1" smtClean="0"/>
              <a:t>macroevolución</a:t>
            </a:r>
            <a:r>
              <a:rPr lang="es-ES" baseline="0" dirty="0" smtClean="0"/>
              <a:t> formula dos postulados:</a:t>
            </a:r>
            <a:endParaRPr lang="es-ES" i="1" baseline="0" dirty="0" smtClean="0"/>
          </a:p>
          <a:p>
            <a:pPr marL="228600" indent="-228600">
              <a:buAutoNum type="arabicPeriod"/>
            </a:pPr>
            <a:r>
              <a:rPr lang="es-ES" i="1" baseline="0" dirty="0" smtClean="0"/>
              <a:t>Todos los organismos remontan su ascendencia histórica a un antepasado común. Suele decirse que “tienen un antepasado común universal” o “ascendencia común”.</a:t>
            </a:r>
          </a:p>
          <a:p>
            <a:pPr marL="228600" indent="-228600">
              <a:buAutoNum type="arabicPeriod"/>
            </a:pPr>
            <a:r>
              <a:rPr lang="es-ES" i="1" baseline="0" dirty="0" smtClean="0"/>
              <a:t>La selección natural es el mecanismo que explica la variación aleatoria entre los descendientes de un antepasado común. Se trata de un proceso material no regulado y sin rastros de propósito ni diseño. </a:t>
            </a:r>
            <a:endParaRPr lang="es-ES" i="0" baseline="0" dirty="0" smtClean="0"/>
          </a:p>
          <a:p>
            <a:pPr marL="228600" indent="-228600">
              <a:buAutoNum type="arabicPeriod"/>
            </a:pPr>
            <a:endParaRPr lang="es-ES" i="0" baseline="0" dirty="0" smtClean="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9</a:t>
            </a:fld>
            <a:endParaRPr lang="es-ES"/>
          </a:p>
        </p:txBody>
      </p:sp>
    </p:spTree>
    <p:extLst>
      <p:ext uri="{BB962C8B-B14F-4D97-AF65-F5344CB8AC3E}">
        <p14:creationId xmlns:p14="http://schemas.microsoft.com/office/powerpoint/2010/main" val="116680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i="0" baseline="0" dirty="0" smtClean="0"/>
              <a:t>Darwin creía que la naturaleza (no Dios) seleccionaría los organismos más aptos para sobrevivir en su medio y después reproducirse.</a:t>
            </a:r>
          </a:p>
          <a:p>
            <a:pPr marL="0" marR="0" indent="0" algn="l" defTabSz="457200" rtl="0" eaLnBrk="1" fontAlgn="auto" latinLnBrk="0" hangingPunct="1">
              <a:lnSpc>
                <a:spcPct val="100000"/>
              </a:lnSpc>
              <a:spcBef>
                <a:spcPts val="0"/>
              </a:spcBef>
              <a:spcAft>
                <a:spcPts val="0"/>
              </a:spcAft>
              <a:buClrTx/>
              <a:buSzTx/>
              <a:buFontTx/>
              <a:buNone/>
              <a:tabLst/>
              <a:defRPr/>
            </a:pPr>
            <a:r>
              <a:rPr lang="es-ES" i="0" baseline="0" dirty="0" smtClean="0"/>
              <a:t>Es especulativo (y se puede debatir desde el punto de vista científico) que este proceso pueda generar especies completamente nuevas, como postulaba Darwin.</a:t>
            </a:r>
            <a:endParaRPr lang="es-ES" i="1" dirty="0" smtClean="0"/>
          </a:p>
          <a:p>
            <a:endParaRPr lang="es-ES" dirty="0"/>
          </a:p>
        </p:txBody>
      </p:sp>
      <p:sp>
        <p:nvSpPr>
          <p:cNvPr id="4" name="Marcador de número de diapositiva 3"/>
          <p:cNvSpPr>
            <a:spLocks noGrp="1"/>
          </p:cNvSpPr>
          <p:nvPr>
            <p:ph type="sldNum" sz="quarter" idx="10"/>
          </p:nvPr>
        </p:nvSpPr>
        <p:spPr/>
        <p:txBody>
          <a:bodyPr/>
          <a:lstStyle/>
          <a:p>
            <a:fld id="{3D707552-BBD2-3141-842E-DFB855B52CB6}" type="slidenum">
              <a:rPr lang="es-ES" smtClean="0"/>
              <a:t>10</a:t>
            </a:fld>
            <a:endParaRPr lang="es-ES"/>
          </a:p>
        </p:txBody>
      </p:sp>
    </p:spTree>
    <p:extLst>
      <p:ext uri="{BB962C8B-B14F-4D97-AF65-F5344CB8AC3E}">
        <p14:creationId xmlns:p14="http://schemas.microsoft.com/office/powerpoint/2010/main" val="1658339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s-ES_tradnl" smtClean="0"/>
              <a:t>Clic para editar título</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dirty="0"/>
          </a:p>
        </p:txBody>
      </p:sp>
      <p:sp>
        <p:nvSpPr>
          <p:cNvPr id="4" name="Date Placeholder 3"/>
          <p:cNvSpPr>
            <a:spLocks noGrp="1"/>
          </p:cNvSpPr>
          <p:nvPr>
            <p:ph type="dt" sz="half" idx="10"/>
          </p:nvPr>
        </p:nvSpPr>
        <p:spPr/>
        <p:txBody>
          <a:bodyPr/>
          <a:lstStyle/>
          <a:p>
            <a:fld id="{3E8DB5EB-3F59-0141-A4F5-DCB89C4231EB}" type="datetime1">
              <a:rPr lang="es-ES" smtClean="0"/>
              <a:t>27/8/15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‹Nr.›</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encima del título">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_tradnl" smtClean="0"/>
              <a:t>Clic para editar título</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0FC987E6-588A-234D-8BCA-18A6B45A981E}" type="datetime1">
              <a:rPr lang="es-ES" smtClean="0"/>
              <a:t>27/8/15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D3C4EC02-ADAD-B545-B36C-C38B4E543F4D}" type="datetime1">
              <a:rPr lang="es-ES" smtClean="0"/>
              <a:t>27/8/15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s-ES_tradnl" smtClean="0"/>
              <a:t>Clic para editar título</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1D70FF96-40CA-9244-9CD5-B293D5285D75}" type="datetime1">
              <a:rPr lang="es-ES" smtClean="0"/>
              <a:t>27/8/15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Content Placeholder 2"/>
          <p:cNvSpPr>
            <a:spLocks noGrp="1"/>
          </p:cNvSpPr>
          <p:nvPr>
            <p:ph idx="1"/>
          </p:nvPr>
        </p:nvSpPr>
        <p:spPr/>
        <p:txBody>
          <a:bodyPr/>
          <a:lstStyle>
            <a:lvl5pPr>
              <a:defRPr/>
            </a:lvl5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10"/>
          </p:nvPr>
        </p:nvSpPr>
        <p:spPr/>
        <p:txBody>
          <a:bodyPr/>
          <a:lstStyle/>
          <a:p>
            <a:fld id="{D718175D-51D9-2B4D-AAF2-94B1B055803D}" type="datetime1">
              <a:rPr lang="es-ES" smtClean="0"/>
              <a:t>27/8/15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_tradnl" smtClean="0"/>
              <a:t>Clic para editar título</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Date Placeholder 3"/>
          <p:cNvSpPr>
            <a:spLocks noGrp="1"/>
          </p:cNvSpPr>
          <p:nvPr>
            <p:ph type="dt" sz="half" idx="10"/>
          </p:nvPr>
        </p:nvSpPr>
        <p:spPr/>
        <p:txBody>
          <a:bodyPr/>
          <a:lstStyle/>
          <a:p>
            <a:fld id="{33A237D1-6FBE-AE4B-9268-68974BD2D5C3}" type="datetime1">
              <a:rPr lang="es-ES" smtClean="0"/>
              <a:t>27/8/15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s-ES_tradnl" smtClean="0"/>
              <a:t>Clic para editar título</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Date Placeholder 4"/>
          <p:cNvSpPr>
            <a:spLocks noGrp="1"/>
          </p:cNvSpPr>
          <p:nvPr>
            <p:ph type="dt" sz="half" idx="10"/>
          </p:nvPr>
        </p:nvSpPr>
        <p:spPr/>
        <p:txBody>
          <a:bodyPr/>
          <a:lstStyle/>
          <a:p>
            <a:fld id="{1ABDD226-1F34-FF44-BDA3-49E858D79DB1}" type="datetime1">
              <a:rPr lang="es-ES" smtClean="0"/>
              <a:t>27/8/15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s-ES_tradnl" smtClean="0"/>
              <a:t>Clic para editar título</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7" name="Date Placeholder 6"/>
          <p:cNvSpPr>
            <a:spLocks noGrp="1"/>
          </p:cNvSpPr>
          <p:nvPr>
            <p:ph type="dt" sz="half" idx="10"/>
          </p:nvPr>
        </p:nvSpPr>
        <p:spPr/>
        <p:txBody>
          <a:bodyPr/>
          <a:lstStyle/>
          <a:p>
            <a:fld id="{4CA7C2F8-1D84-FE4D-AD7C-2C112AC29C66}" type="datetime1">
              <a:rPr lang="es-ES" smtClean="0"/>
              <a:t>27/8/15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smtClean="0"/>
              <a:t>Clic para editar título</a:t>
            </a:r>
            <a:endParaRPr/>
          </a:p>
        </p:txBody>
      </p:sp>
      <p:sp>
        <p:nvSpPr>
          <p:cNvPr id="3" name="Date Placeholder 2"/>
          <p:cNvSpPr>
            <a:spLocks noGrp="1"/>
          </p:cNvSpPr>
          <p:nvPr>
            <p:ph type="dt" sz="half" idx="10"/>
          </p:nvPr>
        </p:nvSpPr>
        <p:spPr/>
        <p:txBody>
          <a:bodyPr/>
          <a:lstStyle/>
          <a:p>
            <a:fld id="{9A4CE050-1563-8148-B0E8-5199A61D8118}" type="datetime1">
              <a:rPr lang="es-ES" smtClean="0"/>
              <a:t>27/8/15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C7A46-7980-C049-940A-56711B43A5EF}" type="datetime1">
              <a:rPr lang="es-ES" smtClean="0"/>
              <a:t>27/8/15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s-ES_tradnl" smtClean="0"/>
              <a:t>Clic para editar título</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Date Placeholder 4"/>
          <p:cNvSpPr>
            <a:spLocks noGrp="1"/>
          </p:cNvSpPr>
          <p:nvPr>
            <p:ph type="dt" sz="half" idx="10"/>
          </p:nvPr>
        </p:nvSpPr>
        <p:spPr/>
        <p:txBody>
          <a:bodyPr/>
          <a:lstStyle/>
          <a:p>
            <a:fld id="{7BE8A3DB-8D83-4747-8C09-85EFBA21160A}" type="datetime1">
              <a:rPr lang="es-ES" smtClean="0"/>
              <a:t>27/8/15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_tradnl" smtClean="0"/>
              <a:t>Clic para editar título</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_tradnl" smtClean="0"/>
              <a:t>Arrastre la imagen al marcador de posición o haga clic en el icono para agregar</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s-ES_tradnl" smtClean="0"/>
              <a:t>Haga clic para modificar el estilo de texto del patrón</a:t>
            </a:r>
          </a:p>
        </p:txBody>
      </p:sp>
      <p:sp>
        <p:nvSpPr>
          <p:cNvPr id="5" name="Date Placeholder 4"/>
          <p:cNvSpPr>
            <a:spLocks noGrp="1"/>
          </p:cNvSpPr>
          <p:nvPr>
            <p:ph type="dt" sz="half" idx="10"/>
          </p:nvPr>
        </p:nvSpPr>
        <p:spPr/>
        <p:txBody>
          <a:bodyPr/>
          <a:lstStyle/>
          <a:p>
            <a:fld id="{1E5314BC-94B2-CE46-BDF9-32F19B7B9A52}" type="datetime1">
              <a:rPr lang="es-ES" smtClean="0"/>
              <a:t>27/8/15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s-ES_tradnl" smtClean="0"/>
              <a:t>Clic para editar título</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4E0A5D64-B2B4-2A4E-A712-4FB4A4A645D5}" type="datetime1">
              <a:rPr lang="es-ES" smtClean="0"/>
              <a:t>27/8/15</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t>‹Nr.›</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68730" y="4155141"/>
            <a:ext cx="8362950" cy="1013012"/>
          </a:xfrm>
        </p:spPr>
        <p:txBody>
          <a:bodyPr/>
          <a:lstStyle/>
          <a:p>
            <a:r>
              <a:rPr lang="es-ES" sz="4800" dirty="0" smtClean="0"/>
              <a:t/>
            </a:r>
            <a:br>
              <a:rPr lang="es-ES" sz="4800" dirty="0" smtClean="0"/>
            </a:br>
            <a:r>
              <a:rPr lang="es-ES" sz="5400" dirty="0" smtClean="0">
                <a:latin typeface="American Typewriter"/>
                <a:cs typeface="American Typewriter"/>
              </a:rPr>
              <a:t>El Diseño inteligente</a:t>
            </a:r>
            <a:endParaRPr lang="es-ES" sz="6000" dirty="0">
              <a:latin typeface="American Typewriter"/>
              <a:cs typeface="American Typewriter"/>
            </a:endParaRPr>
          </a:p>
        </p:txBody>
      </p:sp>
      <p:sp>
        <p:nvSpPr>
          <p:cNvPr id="3" name="Subtítulo 2"/>
          <p:cNvSpPr>
            <a:spLocks noGrp="1"/>
          </p:cNvSpPr>
          <p:nvPr>
            <p:ph type="subTitle" idx="1"/>
          </p:nvPr>
        </p:nvSpPr>
        <p:spPr/>
        <p:txBody>
          <a:bodyPr/>
          <a:lstStyle/>
          <a:p>
            <a:r>
              <a:rPr lang="es-ES" dirty="0" smtClean="0"/>
              <a:t>Antonio Cruz</a:t>
            </a:r>
            <a:endParaRPr lang="es-ES" dirty="0"/>
          </a:p>
        </p:txBody>
      </p:sp>
    </p:spTree>
    <p:extLst>
      <p:ext uri="{BB962C8B-B14F-4D97-AF65-F5344CB8AC3E}">
        <p14:creationId xmlns:p14="http://schemas.microsoft.com/office/powerpoint/2010/main" val="19917373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4800" dirty="0" smtClean="0"/>
              <a:t>¿Puede la selección natural generar especies nuevas?</a:t>
            </a:r>
            <a:endParaRPr lang="es-ES" sz="4800" dirty="0"/>
          </a:p>
        </p:txBody>
      </p:sp>
      <p:pic>
        <p:nvPicPr>
          <p:cNvPr id="5" name="Marcador de contenido 4" descr="DSC_0825.JPG"/>
          <p:cNvPicPr>
            <a:picLocks noGrp="1" noChangeAspect="1"/>
          </p:cNvPicPr>
          <p:nvPr>
            <p:ph idx="1"/>
          </p:nvPr>
        </p:nvPicPr>
        <p:blipFill>
          <a:blip r:embed="rId3" cstate="print">
            <a:extLst>
              <a:ext uri="{28A0092B-C50C-407E-A947-70E740481C1C}">
                <a14:useLocalDpi xmlns:a14="http://schemas.microsoft.com/office/drawing/2010/main" val="0"/>
              </a:ext>
            </a:extLst>
          </a:blip>
          <a:srcRect l="-13681" r="-13681"/>
          <a:stretch>
            <a:fillRect/>
          </a:stretch>
        </p:blipFill>
        <p:spPr>
          <a:xfrm>
            <a:off x="779462" y="2131628"/>
            <a:ext cx="7581901" cy="3953436"/>
          </a:xfrm>
        </p:spPr>
      </p:pic>
      <p:sp>
        <p:nvSpPr>
          <p:cNvPr id="4" name="Marcador de número de diapositiva 3"/>
          <p:cNvSpPr>
            <a:spLocks noGrp="1"/>
          </p:cNvSpPr>
          <p:nvPr>
            <p:ph type="sldNum" sz="quarter" idx="12"/>
          </p:nvPr>
        </p:nvSpPr>
        <p:spPr/>
        <p:txBody>
          <a:bodyPr/>
          <a:lstStyle/>
          <a:p>
            <a:fld id="{D12AA694-00EB-4F4B-AABB-6F50FB178914}" type="slidenum">
              <a:rPr lang="en-US" smtClean="0"/>
              <a:t>10</a:t>
            </a:fld>
            <a:endParaRPr lang="en-US"/>
          </a:p>
        </p:txBody>
      </p:sp>
    </p:spTree>
    <p:extLst>
      <p:ext uri="{BB962C8B-B14F-4D97-AF65-F5344CB8AC3E}">
        <p14:creationId xmlns:p14="http://schemas.microsoft.com/office/powerpoint/2010/main" val="68515527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El mecanismo de Darwin es insuficiente</a:t>
            </a:r>
            <a:endParaRPr lang="es-ES" dirty="0"/>
          </a:p>
        </p:txBody>
      </p:sp>
      <p:pic>
        <p:nvPicPr>
          <p:cNvPr id="5" name="Marcador de contenido 4" descr="DSC_0877.JPG"/>
          <p:cNvPicPr>
            <a:picLocks noGrp="1" noChangeAspect="1"/>
          </p:cNvPicPr>
          <p:nvPr>
            <p:ph idx="1"/>
          </p:nvPr>
        </p:nvPicPr>
        <p:blipFill>
          <a:blip r:embed="rId3" cstate="print">
            <a:extLst>
              <a:ext uri="{28A0092B-C50C-407E-A947-70E740481C1C}">
                <a14:useLocalDpi xmlns:a14="http://schemas.microsoft.com/office/drawing/2010/main" val="0"/>
              </a:ext>
            </a:extLst>
          </a:blip>
          <a:srcRect t="10752" b="10752"/>
          <a:stretch>
            <a:fillRect/>
          </a:stretch>
        </p:blipFill>
        <p:spPr>
          <a:xfrm>
            <a:off x="779462" y="2181436"/>
            <a:ext cx="7581901" cy="3953436"/>
          </a:xfrm>
        </p:spPr>
      </p:pic>
      <p:sp>
        <p:nvSpPr>
          <p:cNvPr id="4" name="Marcador de número de diapositiva 3"/>
          <p:cNvSpPr>
            <a:spLocks noGrp="1"/>
          </p:cNvSpPr>
          <p:nvPr>
            <p:ph type="sldNum" sz="quarter" idx="12"/>
          </p:nvPr>
        </p:nvSpPr>
        <p:spPr/>
        <p:txBody>
          <a:bodyPr/>
          <a:lstStyle/>
          <a:p>
            <a:fld id="{D12AA694-00EB-4F4B-AABB-6F50FB178914}" type="slidenum">
              <a:rPr lang="en-US" smtClean="0"/>
              <a:t>11</a:t>
            </a:fld>
            <a:endParaRPr lang="en-US"/>
          </a:p>
        </p:txBody>
      </p:sp>
    </p:spTree>
    <p:extLst>
      <p:ext uri="{BB962C8B-B14F-4D97-AF65-F5344CB8AC3E}">
        <p14:creationId xmlns:p14="http://schemas.microsoft.com/office/powerpoint/2010/main" val="212703083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91655"/>
            <a:ext cx="7581901" cy="1653988"/>
          </a:xfrm>
        </p:spPr>
        <p:txBody>
          <a:bodyPr/>
          <a:lstStyle/>
          <a:p>
            <a:r>
              <a:rPr lang="es-ES" sz="4400" dirty="0" smtClean="0"/>
              <a:t>¿Por qué es importante el D.I.?</a:t>
            </a:r>
            <a:endParaRPr lang="es-ES" sz="4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12</a:t>
            </a:fld>
            <a:endParaRPr lang="en-US"/>
          </a:p>
        </p:txBody>
      </p:sp>
      <p:pic>
        <p:nvPicPr>
          <p:cNvPr id="6" name="Imagen 5"/>
          <p:cNvPicPr>
            <a:picLocks noChangeAspect="1"/>
          </p:cNvPicPr>
          <p:nvPr/>
        </p:nvPicPr>
        <p:blipFill>
          <a:blip r:embed="rId3"/>
          <a:stretch>
            <a:fillRect/>
          </a:stretch>
        </p:blipFill>
        <p:spPr>
          <a:xfrm>
            <a:off x="1252543" y="1761565"/>
            <a:ext cx="2616546" cy="3967021"/>
          </a:xfrm>
          <a:prstGeom prst="rect">
            <a:avLst/>
          </a:prstGeom>
        </p:spPr>
      </p:pic>
      <p:pic>
        <p:nvPicPr>
          <p:cNvPr id="7" name="Imagen 6"/>
          <p:cNvPicPr>
            <a:picLocks noChangeAspect="1"/>
          </p:cNvPicPr>
          <p:nvPr/>
        </p:nvPicPr>
        <p:blipFill>
          <a:blip r:embed="rId4"/>
          <a:stretch>
            <a:fillRect/>
          </a:stretch>
        </p:blipFill>
        <p:spPr>
          <a:xfrm>
            <a:off x="4759216" y="1761564"/>
            <a:ext cx="3034043" cy="4045391"/>
          </a:xfrm>
          <a:prstGeom prst="rect">
            <a:avLst/>
          </a:prstGeom>
          <a:ln>
            <a:solidFill>
              <a:srgbClr val="4F81BD"/>
            </a:solidFill>
          </a:ln>
        </p:spPr>
      </p:pic>
    </p:spTree>
    <p:extLst>
      <p:ext uri="{BB962C8B-B14F-4D97-AF65-F5344CB8AC3E}">
        <p14:creationId xmlns:p14="http://schemas.microsoft.com/office/powerpoint/2010/main" val="86938810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5400" dirty="0" smtClean="0"/>
              <a:t>EL DARWINISMO COMO IDEOLOGÍA</a:t>
            </a:r>
            <a:endParaRPr lang="es-ES" sz="5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13</a:t>
            </a:fld>
            <a:endParaRPr lang="en-US"/>
          </a:p>
        </p:txBody>
      </p:sp>
      <p:pic>
        <p:nvPicPr>
          <p:cNvPr id="5" name="Imagen 4"/>
          <p:cNvPicPr>
            <a:picLocks noChangeAspect="1"/>
          </p:cNvPicPr>
          <p:nvPr/>
        </p:nvPicPr>
        <p:blipFill>
          <a:blip r:embed="rId3"/>
          <a:stretch>
            <a:fillRect/>
          </a:stretch>
        </p:blipFill>
        <p:spPr>
          <a:xfrm>
            <a:off x="0" y="2108200"/>
            <a:ext cx="9144000" cy="4256116"/>
          </a:xfrm>
          <a:prstGeom prst="rect">
            <a:avLst/>
          </a:prstGeom>
        </p:spPr>
      </p:pic>
    </p:spTree>
    <p:extLst>
      <p:ext uri="{BB962C8B-B14F-4D97-AF65-F5344CB8AC3E}">
        <p14:creationId xmlns:p14="http://schemas.microsoft.com/office/powerpoint/2010/main" val="23034354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273423"/>
            <a:ext cx="7581901" cy="1653988"/>
          </a:xfrm>
        </p:spPr>
        <p:txBody>
          <a:bodyPr/>
          <a:lstStyle/>
          <a:p>
            <a:r>
              <a:rPr lang="es-ES" sz="4400" dirty="0" smtClean="0"/>
              <a:t>¿Por qué es importante el D.I. ?</a:t>
            </a:r>
            <a:endParaRPr lang="es-ES" sz="4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14</a:t>
            </a:fld>
            <a:endParaRPr lang="en-US"/>
          </a:p>
        </p:txBody>
      </p:sp>
      <p:pic>
        <p:nvPicPr>
          <p:cNvPr id="5" name="Imagen 4"/>
          <p:cNvPicPr>
            <a:picLocks noChangeAspect="1"/>
          </p:cNvPicPr>
          <p:nvPr/>
        </p:nvPicPr>
        <p:blipFill>
          <a:blip r:embed="rId3"/>
          <a:stretch>
            <a:fillRect/>
          </a:stretch>
        </p:blipFill>
        <p:spPr>
          <a:xfrm>
            <a:off x="2006600" y="1244600"/>
            <a:ext cx="5156200" cy="5156200"/>
          </a:xfrm>
          <a:prstGeom prst="rect">
            <a:avLst/>
          </a:prstGeom>
        </p:spPr>
      </p:pic>
    </p:spTree>
    <p:extLst>
      <p:ext uri="{BB962C8B-B14F-4D97-AF65-F5344CB8AC3E}">
        <p14:creationId xmlns:p14="http://schemas.microsoft.com/office/powerpoint/2010/main" val="36396388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222623"/>
            <a:ext cx="7581901" cy="1653988"/>
          </a:xfrm>
        </p:spPr>
        <p:txBody>
          <a:bodyPr/>
          <a:lstStyle/>
          <a:p>
            <a:r>
              <a:rPr lang="es-ES" sz="4800" dirty="0" smtClean="0"/>
              <a:t>¿Es científico el </a:t>
            </a:r>
            <a:r>
              <a:rPr lang="es-ES" sz="4800" dirty="0"/>
              <a:t>d</a:t>
            </a:r>
            <a:r>
              <a:rPr lang="es-ES" sz="4800" dirty="0" smtClean="0"/>
              <a:t>arwinismo?</a:t>
            </a:r>
            <a:endParaRPr lang="es-ES" sz="48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15</a:t>
            </a:fld>
            <a:endParaRPr lang="en-US"/>
          </a:p>
        </p:txBody>
      </p:sp>
      <p:pic>
        <p:nvPicPr>
          <p:cNvPr id="5" name="Imagen 4"/>
          <p:cNvPicPr>
            <a:picLocks noChangeAspect="1"/>
          </p:cNvPicPr>
          <p:nvPr/>
        </p:nvPicPr>
        <p:blipFill>
          <a:blip r:embed="rId3"/>
          <a:stretch>
            <a:fillRect/>
          </a:stretch>
        </p:blipFill>
        <p:spPr>
          <a:xfrm>
            <a:off x="2314932" y="1431365"/>
            <a:ext cx="4466868" cy="4913555"/>
          </a:xfrm>
          <a:prstGeom prst="rect">
            <a:avLst/>
          </a:prstGeom>
        </p:spPr>
      </p:pic>
    </p:spTree>
    <p:extLst>
      <p:ext uri="{BB962C8B-B14F-4D97-AF65-F5344CB8AC3E}">
        <p14:creationId xmlns:p14="http://schemas.microsoft.com/office/powerpoint/2010/main" val="366880254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5400" dirty="0" smtClean="0"/>
              <a:t>LA SELECCIÓN NATURAL</a:t>
            </a:r>
            <a:endParaRPr lang="es-ES" sz="5400" dirty="0"/>
          </a:p>
        </p:txBody>
      </p:sp>
      <p:pic>
        <p:nvPicPr>
          <p:cNvPr id="5" name="Marcador de contenido 4" descr="DSC_0039.JPG"/>
          <p:cNvPicPr>
            <a:picLocks noGrp="1" noChangeAspect="1"/>
          </p:cNvPicPr>
          <p:nvPr>
            <p:ph idx="1"/>
          </p:nvPr>
        </p:nvPicPr>
        <p:blipFill>
          <a:blip r:embed="rId3" cstate="print">
            <a:extLst>
              <a:ext uri="{28A0092B-C50C-407E-A947-70E740481C1C}">
                <a14:useLocalDpi xmlns:a14="http://schemas.microsoft.com/office/drawing/2010/main" val="0"/>
              </a:ext>
            </a:extLst>
          </a:blip>
          <a:srcRect t="10898" b="10898"/>
          <a:stretch>
            <a:fillRect/>
          </a:stretch>
        </p:blipFill>
        <p:spPr/>
      </p:pic>
      <p:sp>
        <p:nvSpPr>
          <p:cNvPr id="4" name="Marcador de número de diapositiva 3"/>
          <p:cNvSpPr>
            <a:spLocks noGrp="1"/>
          </p:cNvSpPr>
          <p:nvPr>
            <p:ph type="sldNum" sz="quarter" idx="12"/>
          </p:nvPr>
        </p:nvSpPr>
        <p:spPr/>
        <p:txBody>
          <a:bodyPr/>
          <a:lstStyle/>
          <a:p>
            <a:fld id="{D12AA694-00EB-4F4B-AABB-6F50FB178914}" type="slidenum">
              <a:rPr lang="en-US" smtClean="0"/>
              <a:t>16</a:t>
            </a:fld>
            <a:endParaRPr lang="en-US"/>
          </a:p>
        </p:txBody>
      </p:sp>
    </p:spTree>
    <p:extLst>
      <p:ext uri="{BB962C8B-B14F-4D97-AF65-F5344CB8AC3E}">
        <p14:creationId xmlns:p14="http://schemas.microsoft.com/office/powerpoint/2010/main" val="346111337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76800" y="-304800"/>
            <a:ext cx="3738563" cy="6934200"/>
          </a:xfrm>
        </p:spPr>
        <p:txBody>
          <a:bodyPr/>
          <a:lstStyle/>
          <a:p>
            <a:r>
              <a:rPr lang="es-ES" sz="5400" dirty="0" smtClean="0"/>
              <a:t>El darwinismo afirma que la selección natural lo explica todo.</a:t>
            </a:r>
            <a:endParaRPr lang="es-ES" sz="5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17</a:t>
            </a:fld>
            <a:endParaRPr lang="en-US"/>
          </a:p>
        </p:txBody>
      </p:sp>
      <p:pic>
        <p:nvPicPr>
          <p:cNvPr id="6" name="Imagen 5"/>
          <p:cNvPicPr>
            <a:picLocks noChangeAspect="1"/>
          </p:cNvPicPr>
          <p:nvPr/>
        </p:nvPicPr>
        <p:blipFill>
          <a:blip r:embed="rId3"/>
          <a:stretch>
            <a:fillRect/>
          </a:stretch>
        </p:blipFill>
        <p:spPr>
          <a:xfrm>
            <a:off x="447158" y="228600"/>
            <a:ext cx="4084253" cy="6146800"/>
          </a:xfrm>
          <a:prstGeom prst="rect">
            <a:avLst/>
          </a:prstGeom>
        </p:spPr>
      </p:pic>
    </p:spTree>
    <p:extLst>
      <p:ext uri="{BB962C8B-B14F-4D97-AF65-F5344CB8AC3E}">
        <p14:creationId xmlns:p14="http://schemas.microsoft.com/office/powerpoint/2010/main" val="148374320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248023"/>
            <a:ext cx="7581901" cy="1653988"/>
          </a:xfrm>
        </p:spPr>
        <p:txBody>
          <a:bodyPr/>
          <a:lstStyle/>
          <a:p>
            <a:r>
              <a:rPr lang="es-ES" sz="4800" dirty="0" smtClean="0"/>
              <a:t>El darwinismo está agotado</a:t>
            </a:r>
            <a:endParaRPr lang="es-ES" sz="4800" dirty="0"/>
          </a:p>
        </p:txBody>
      </p:sp>
      <p:pic>
        <p:nvPicPr>
          <p:cNvPr id="5" name="Marcador de contenido 4"/>
          <p:cNvPicPr>
            <a:picLocks noGrp="1" noChangeAspect="1"/>
          </p:cNvPicPr>
          <p:nvPr>
            <p:ph idx="1"/>
          </p:nvPr>
        </p:nvPicPr>
        <p:blipFill>
          <a:blip r:embed="rId3"/>
          <a:srcRect t="11416" b="11416"/>
          <a:stretch>
            <a:fillRect/>
          </a:stretch>
        </p:blipFill>
        <p:spPr>
          <a:xfrm>
            <a:off x="350838" y="1450975"/>
            <a:ext cx="2135912" cy="2155825"/>
          </a:xfrm>
        </p:spPr>
      </p:pic>
      <p:sp>
        <p:nvSpPr>
          <p:cNvPr id="4" name="Marcador de número de diapositiva 3"/>
          <p:cNvSpPr>
            <a:spLocks noGrp="1"/>
          </p:cNvSpPr>
          <p:nvPr>
            <p:ph type="sldNum" sz="quarter" idx="12"/>
          </p:nvPr>
        </p:nvSpPr>
        <p:spPr/>
        <p:txBody>
          <a:bodyPr/>
          <a:lstStyle/>
          <a:p>
            <a:fld id="{D12AA694-00EB-4F4B-AABB-6F50FB178914}" type="slidenum">
              <a:rPr lang="en-US" smtClean="0"/>
              <a:t>18</a:t>
            </a:fld>
            <a:endParaRPr lang="en-US"/>
          </a:p>
        </p:txBody>
      </p:sp>
      <p:sp>
        <p:nvSpPr>
          <p:cNvPr id="6" name="CuadroTexto 5"/>
          <p:cNvSpPr txBox="1"/>
          <p:nvPr/>
        </p:nvSpPr>
        <p:spPr>
          <a:xfrm>
            <a:off x="350838" y="3708400"/>
            <a:ext cx="2135912" cy="1908215"/>
          </a:xfrm>
          <a:prstGeom prst="rect">
            <a:avLst/>
          </a:prstGeom>
          <a:noFill/>
        </p:spPr>
        <p:txBody>
          <a:bodyPr wrap="square" rtlCol="0">
            <a:spAutoFit/>
          </a:bodyPr>
          <a:lstStyle/>
          <a:p>
            <a:pPr algn="ctr"/>
            <a:r>
              <a:rPr lang="es-ES" sz="3200" b="1" dirty="0" smtClean="0"/>
              <a:t>FRANKLIN HAROLD</a:t>
            </a:r>
          </a:p>
          <a:p>
            <a:pPr algn="ctr"/>
            <a:r>
              <a:rPr lang="es-ES" dirty="0" smtClean="0"/>
              <a:t>Biólogo de la Universidad de Chicago</a:t>
            </a:r>
            <a:endParaRPr lang="es-ES" dirty="0"/>
          </a:p>
        </p:txBody>
      </p:sp>
      <p:sp>
        <p:nvSpPr>
          <p:cNvPr id="7" name="CuadroTexto 6"/>
          <p:cNvSpPr txBox="1"/>
          <p:nvPr/>
        </p:nvSpPr>
        <p:spPr>
          <a:xfrm>
            <a:off x="2921000" y="1298575"/>
            <a:ext cx="5918200" cy="4401205"/>
          </a:xfrm>
          <a:prstGeom prst="rect">
            <a:avLst/>
          </a:prstGeom>
          <a:noFill/>
        </p:spPr>
        <p:txBody>
          <a:bodyPr wrap="square" rtlCol="0">
            <a:spAutoFit/>
          </a:bodyPr>
          <a:lstStyle/>
          <a:p>
            <a:r>
              <a:rPr lang="es-ES" sz="2800" b="1" i="1" dirty="0" smtClean="0"/>
              <a:t>Debemos rechazar, por una cuestión de principios, que el diseño inteligente sustituya a la interacción de la casualidad y la necesidad. (…)</a:t>
            </a:r>
          </a:p>
          <a:p>
            <a:r>
              <a:rPr lang="es-ES" sz="2800" b="1" i="1" u="sng" dirty="0" smtClean="0"/>
              <a:t>Pero debemos admitir que, en la actualidad, no hay ninguna demostración darwinista detallada que explique la evolución de ningún sistema bioquímico; sólo contamos con diversas especulaciones</a:t>
            </a:r>
            <a:r>
              <a:rPr lang="es-ES" sz="2800" b="1" i="1" dirty="0" smtClean="0"/>
              <a:t>.</a:t>
            </a:r>
            <a:endParaRPr lang="es-ES" sz="2800" b="1" i="1" dirty="0"/>
          </a:p>
        </p:txBody>
      </p:sp>
      <p:sp>
        <p:nvSpPr>
          <p:cNvPr id="8" name="CuadroTexto 7"/>
          <p:cNvSpPr txBox="1"/>
          <p:nvPr/>
        </p:nvSpPr>
        <p:spPr>
          <a:xfrm>
            <a:off x="1447800" y="5867400"/>
            <a:ext cx="7391400" cy="646331"/>
          </a:xfrm>
          <a:prstGeom prst="rect">
            <a:avLst/>
          </a:prstGeom>
          <a:noFill/>
        </p:spPr>
        <p:txBody>
          <a:bodyPr wrap="square" rtlCol="0">
            <a:spAutoFit/>
          </a:bodyPr>
          <a:lstStyle/>
          <a:p>
            <a:pPr algn="r"/>
            <a:r>
              <a:rPr lang="es-ES" dirty="0"/>
              <a:t>(F. Harold, 2001, </a:t>
            </a:r>
            <a:r>
              <a:rPr lang="es-ES" i="1" dirty="0" err="1"/>
              <a:t>The</a:t>
            </a:r>
            <a:r>
              <a:rPr lang="es-ES" i="1" dirty="0"/>
              <a:t> </a:t>
            </a:r>
            <a:r>
              <a:rPr lang="es-ES" i="1" dirty="0" err="1"/>
              <a:t>Way</a:t>
            </a:r>
            <a:r>
              <a:rPr lang="es-ES" i="1" dirty="0"/>
              <a:t> of </a:t>
            </a:r>
            <a:r>
              <a:rPr lang="es-ES" i="1" dirty="0" err="1"/>
              <a:t>the</a:t>
            </a:r>
            <a:r>
              <a:rPr lang="es-ES" i="1" dirty="0"/>
              <a:t> </a:t>
            </a:r>
            <a:r>
              <a:rPr lang="es-ES" i="1" dirty="0" err="1"/>
              <a:t>Cell</a:t>
            </a:r>
            <a:r>
              <a:rPr lang="es-ES" i="1" dirty="0"/>
              <a:t>, </a:t>
            </a:r>
            <a:r>
              <a:rPr lang="es-ES" dirty="0"/>
              <a:t>Oxford </a:t>
            </a:r>
            <a:r>
              <a:rPr lang="es-ES" dirty="0" err="1"/>
              <a:t>University</a:t>
            </a:r>
            <a:r>
              <a:rPr lang="es-ES" dirty="0"/>
              <a:t> </a:t>
            </a:r>
            <a:r>
              <a:rPr lang="es-ES" dirty="0" err="1"/>
              <a:t>Press</a:t>
            </a:r>
            <a:r>
              <a:rPr lang="es-ES" dirty="0"/>
              <a:t>, p. 205.)</a:t>
            </a:r>
            <a:endParaRPr lang="es-ES" i="1" dirty="0"/>
          </a:p>
          <a:p>
            <a:pPr algn="r"/>
            <a:endParaRPr lang="es-ES" dirty="0"/>
          </a:p>
        </p:txBody>
      </p:sp>
    </p:spTree>
    <p:extLst>
      <p:ext uri="{BB962C8B-B14F-4D97-AF65-F5344CB8AC3E}">
        <p14:creationId xmlns:p14="http://schemas.microsoft.com/office/powerpoint/2010/main" val="34188011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201" y="406400"/>
            <a:ext cx="4572000" cy="5334000"/>
          </a:xfrm>
        </p:spPr>
        <p:txBody>
          <a:bodyPr/>
          <a:lstStyle/>
          <a:p>
            <a:r>
              <a:rPr lang="es-ES" sz="4400" dirty="0" smtClean="0"/>
              <a:t>La selección natural sólo explica los cambios a pequeña escala.</a:t>
            </a:r>
            <a:endParaRPr lang="es-ES" sz="4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19</a:t>
            </a:fld>
            <a:endParaRPr lang="en-US"/>
          </a:p>
        </p:txBody>
      </p:sp>
      <p:pic>
        <p:nvPicPr>
          <p:cNvPr id="8" name="Imagen 7"/>
          <p:cNvPicPr>
            <a:picLocks noChangeAspect="1"/>
          </p:cNvPicPr>
          <p:nvPr/>
        </p:nvPicPr>
        <p:blipFill>
          <a:blip r:embed="rId3"/>
          <a:stretch>
            <a:fillRect/>
          </a:stretch>
        </p:blipFill>
        <p:spPr>
          <a:xfrm>
            <a:off x="4711700" y="571500"/>
            <a:ext cx="3822700" cy="5715000"/>
          </a:xfrm>
          <a:prstGeom prst="rect">
            <a:avLst/>
          </a:prstGeom>
        </p:spPr>
      </p:pic>
    </p:spTree>
    <p:extLst>
      <p:ext uri="{BB962C8B-B14F-4D97-AF65-F5344CB8AC3E}">
        <p14:creationId xmlns:p14="http://schemas.microsoft.com/office/powerpoint/2010/main" val="22481695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D12AA694-00EB-4F4B-AABB-6F50FB178914}" type="slidenum">
              <a:rPr lang="en-US" smtClean="0"/>
              <a:t>2</a:t>
            </a:fld>
            <a:endParaRPr lang="en-US"/>
          </a:p>
        </p:txBody>
      </p:sp>
      <p:pic>
        <p:nvPicPr>
          <p:cNvPr id="6" name="Imagen 5"/>
          <p:cNvPicPr>
            <a:picLocks noChangeAspect="1"/>
          </p:cNvPicPr>
          <p:nvPr/>
        </p:nvPicPr>
        <p:blipFill>
          <a:blip r:embed="rId3"/>
          <a:stretch>
            <a:fillRect/>
          </a:stretch>
        </p:blipFill>
        <p:spPr>
          <a:xfrm>
            <a:off x="-1137021" y="-84666"/>
            <a:ext cx="10495497" cy="6970890"/>
          </a:xfrm>
          <a:prstGeom prst="rect">
            <a:avLst/>
          </a:prstGeom>
        </p:spPr>
      </p:pic>
      <p:sp>
        <p:nvSpPr>
          <p:cNvPr id="2" name="Título 1"/>
          <p:cNvSpPr>
            <a:spLocks noGrp="1"/>
          </p:cNvSpPr>
          <p:nvPr>
            <p:ph type="title"/>
          </p:nvPr>
        </p:nvSpPr>
        <p:spPr>
          <a:xfrm>
            <a:off x="144427" y="-456847"/>
            <a:ext cx="7581901" cy="1653988"/>
          </a:xfrm>
        </p:spPr>
        <p:txBody>
          <a:bodyPr/>
          <a:lstStyle/>
          <a:p>
            <a:r>
              <a:rPr lang="es-ES" sz="4400" dirty="0" smtClean="0"/>
              <a:t>¿Qué es el Diseño inteligente?</a:t>
            </a:r>
            <a:endParaRPr lang="es-ES" sz="4400" dirty="0"/>
          </a:p>
        </p:txBody>
      </p:sp>
      <p:sp>
        <p:nvSpPr>
          <p:cNvPr id="3" name="Marcador de contenido 2"/>
          <p:cNvSpPr>
            <a:spLocks noGrp="1"/>
          </p:cNvSpPr>
          <p:nvPr>
            <p:ph idx="1"/>
          </p:nvPr>
        </p:nvSpPr>
        <p:spPr>
          <a:xfrm>
            <a:off x="103411" y="4322296"/>
            <a:ext cx="7888479" cy="1738953"/>
          </a:xfrm>
          <a:solidFill>
            <a:schemeClr val="bg2">
              <a:lumMod val="40000"/>
              <a:lumOff val="60000"/>
              <a:alpha val="50000"/>
            </a:schemeClr>
          </a:solidFill>
        </p:spPr>
        <p:txBody>
          <a:bodyPr>
            <a:normAutofit/>
          </a:bodyPr>
          <a:lstStyle/>
          <a:p>
            <a:pPr algn="ctr"/>
            <a:r>
              <a:rPr lang="es-ES" sz="3200" dirty="0" smtClean="0"/>
              <a:t>El estudio de patrones de la naturaleza que se interpretan como el resultado de una inteligencia superior.</a:t>
            </a:r>
            <a:endParaRPr lang="es-ES" sz="3200" dirty="0"/>
          </a:p>
        </p:txBody>
      </p:sp>
    </p:spTree>
    <p:extLst>
      <p:ext uri="{BB962C8B-B14F-4D97-AF65-F5344CB8AC3E}">
        <p14:creationId xmlns:p14="http://schemas.microsoft.com/office/powerpoint/2010/main" val="414207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4062" y="-20258"/>
            <a:ext cx="7581901" cy="1653988"/>
          </a:xfrm>
        </p:spPr>
        <p:txBody>
          <a:bodyPr/>
          <a:lstStyle/>
          <a:p>
            <a:r>
              <a:rPr lang="es-ES" sz="5400" dirty="0" smtClean="0"/>
              <a:t>La teoría </a:t>
            </a:r>
            <a:r>
              <a:rPr lang="es-ES" sz="5400" dirty="0" err="1" smtClean="0"/>
              <a:t>macroevolutiva</a:t>
            </a:r>
            <a:r>
              <a:rPr lang="es-ES" sz="5400" dirty="0" smtClean="0"/>
              <a:t> no está comprobada.</a:t>
            </a:r>
            <a:endParaRPr lang="es-ES" sz="5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20</a:t>
            </a:fld>
            <a:endParaRPr lang="en-US"/>
          </a:p>
        </p:txBody>
      </p:sp>
      <p:pic>
        <p:nvPicPr>
          <p:cNvPr id="3" name="Imagen 2"/>
          <p:cNvPicPr>
            <a:picLocks noChangeAspect="1"/>
          </p:cNvPicPr>
          <p:nvPr/>
        </p:nvPicPr>
        <p:blipFill>
          <a:blip r:embed="rId3"/>
          <a:stretch>
            <a:fillRect/>
          </a:stretch>
        </p:blipFill>
        <p:spPr>
          <a:xfrm>
            <a:off x="1298771" y="1746852"/>
            <a:ext cx="6521918" cy="4647707"/>
          </a:xfrm>
          <a:prstGeom prst="rect">
            <a:avLst/>
          </a:prstGeom>
        </p:spPr>
      </p:pic>
    </p:spTree>
    <p:extLst>
      <p:ext uri="{BB962C8B-B14F-4D97-AF65-F5344CB8AC3E}">
        <p14:creationId xmlns:p14="http://schemas.microsoft.com/office/powerpoint/2010/main" val="86919728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400" y="-95623"/>
            <a:ext cx="9144000" cy="1653988"/>
          </a:xfrm>
        </p:spPr>
        <p:txBody>
          <a:bodyPr/>
          <a:lstStyle/>
          <a:p>
            <a:r>
              <a:rPr lang="es-ES" sz="4800" dirty="0" smtClean="0"/>
              <a:t>¿Es ciencia el diseño inteligente?</a:t>
            </a:r>
            <a:endParaRPr lang="es-ES" sz="4800" dirty="0"/>
          </a:p>
        </p:txBody>
      </p:sp>
      <p:pic>
        <p:nvPicPr>
          <p:cNvPr id="5" name="Marcador de contenido 4" descr="DSC_0346.JPG"/>
          <p:cNvPicPr>
            <a:picLocks noGrp="1" noChangeAspect="1"/>
          </p:cNvPicPr>
          <p:nvPr>
            <p:ph idx="1"/>
          </p:nvPr>
        </p:nvPicPr>
        <p:blipFill>
          <a:blip r:embed="rId3" cstate="print">
            <a:extLst>
              <a:ext uri="{28A0092B-C50C-407E-A947-70E740481C1C}">
                <a14:useLocalDpi xmlns:a14="http://schemas.microsoft.com/office/drawing/2010/main" val="0"/>
              </a:ext>
            </a:extLst>
          </a:blip>
          <a:srcRect t="10898" b="10898"/>
          <a:stretch>
            <a:fillRect/>
          </a:stretch>
        </p:blipFill>
        <p:spPr>
          <a:xfrm>
            <a:off x="3393402" y="3479800"/>
            <a:ext cx="5298161" cy="2762624"/>
          </a:xfrm>
        </p:spPr>
      </p:pic>
      <p:sp>
        <p:nvSpPr>
          <p:cNvPr id="4" name="Marcador de número de diapositiva 3"/>
          <p:cNvSpPr>
            <a:spLocks noGrp="1"/>
          </p:cNvSpPr>
          <p:nvPr>
            <p:ph type="sldNum" sz="quarter" idx="12"/>
          </p:nvPr>
        </p:nvSpPr>
        <p:spPr/>
        <p:txBody>
          <a:bodyPr/>
          <a:lstStyle/>
          <a:p>
            <a:fld id="{D12AA694-00EB-4F4B-AABB-6F50FB178914}" type="slidenum">
              <a:rPr lang="en-US" smtClean="0"/>
              <a:t>21</a:t>
            </a:fld>
            <a:endParaRPr lang="en-US"/>
          </a:p>
        </p:txBody>
      </p:sp>
      <p:pic>
        <p:nvPicPr>
          <p:cNvPr id="6" name="Imagen 5"/>
          <p:cNvPicPr>
            <a:picLocks noChangeAspect="1"/>
          </p:cNvPicPr>
          <p:nvPr/>
        </p:nvPicPr>
        <p:blipFill>
          <a:blip r:embed="rId4"/>
          <a:stretch>
            <a:fillRect/>
          </a:stretch>
        </p:blipFill>
        <p:spPr>
          <a:xfrm>
            <a:off x="474662" y="1574800"/>
            <a:ext cx="3734774" cy="2679700"/>
          </a:xfrm>
          <a:prstGeom prst="rect">
            <a:avLst/>
          </a:prstGeom>
        </p:spPr>
      </p:pic>
    </p:spTree>
    <p:extLst>
      <p:ext uri="{BB962C8B-B14F-4D97-AF65-F5344CB8AC3E}">
        <p14:creationId xmlns:p14="http://schemas.microsoft.com/office/powerpoint/2010/main" val="282302107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336177"/>
            <a:ext cx="7581901" cy="1653988"/>
          </a:xfrm>
        </p:spPr>
        <p:txBody>
          <a:bodyPr/>
          <a:lstStyle/>
          <a:p>
            <a:r>
              <a:rPr lang="es-ES" dirty="0" smtClean="0"/>
              <a:t>EL NATURALISMO METODOLÓGICO</a:t>
            </a:r>
            <a:endParaRPr lang="es-ES" dirty="0"/>
          </a:p>
        </p:txBody>
      </p:sp>
      <p:sp>
        <p:nvSpPr>
          <p:cNvPr id="3" name="Marcador de contenido 2"/>
          <p:cNvSpPr>
            <a:spLocks noGrp="1"/>
          </p:cNvSpPr>
          <p:nvPr>
            <p:ph idx="1"/>
          </p:nvPr>
        </p:nvSpPr>
        <p:spPr>
          <a:xfrm>
            <a:off x="779462" y="2390588"/>
            <a:ext cx="7581901" cy="4219762"/>
          </a:xfrm>
        </p:spPr>
        <p:txBody>
          <a:bodyPr>
            <a:normAutofit/>
          </a:bodyPr>
          <a:lstStyle/>
          <a:p>
            <a:r>
              <a:rPr lang="es-ES" sz="3600" dirty="0" smtClean="0"/>
              <a:t>La ciencia es la búsqueda exclusiva de explicaciones naturales sobre el mundo.</a:t>
            </a:r>
          </a:p>
          <a:p>
            <a:r>
              <a:rPr lang="es-ES" sz="3600" dirty="0" smtClean="0"/>
              <a:t>¿No debería la ciencia buscar, más bien, la verdad sobre el mundo?</a:t>
            </a:r>
            <a:endParaRPr lang="es-ES" sz="36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22</a:t>
            </a:fld>
            <a:endParaRPr lang="en-US"/>
          </a:p>
        </p:txBody>
      </p:sp>
    </p:spTree>
    <p:extLst>
      <p:ext uri="{BB962C8B-B14F-4D97-AF65-F5344CB8AC3E}">
        <p14:creationId xmlns:p14="http://schemas.microsoft.com/office/powerpoint/2010/main" val="269768939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400" y="-298823"/>
            <a:ext cx="9144000" cy="1653988"/>
          </a:xfrm>
        </p:spPr>
        <p:txBody>
          <a:bodyPr/>
          <a:lstStyle/>
          <a:p>
            <a:r>
              <a:rPr lang="es-ES" sz="4400" dirty="0" smtClean="0"/>
              <a:t>¿Qué es la complejidad irreductible?</a:t>
            </a:r>
            <a:endParaRPr lang="es-ES" sz="4400" dirty="0"/>
          </a:p>
        </p:txBody>
      </p:sp>
      <p:sp>
        <p:nvSpPr>
          <p:cNvPr id="3" name="Marcador de contenido 2"/>
          <p:cNvSpPr>
            <a:spLocks noGrp="1"/>
          </p:cNvSpPr>
          <p:nvPr>
            <p:ph idx="1"/>
          </p:nvPr>
        </p:nvSpPr>
        <p:spPr>
          <a:xfrm>
            <a:off x="203200" y="1298388"/>
            <a:ext cx="4572001" cy="4473762"/>
          </a:xfrm>
        </p:spPr>
        <p:txBody>
          <a:bodyPr>
            <a:noAutofit/>
          </a:bodyPr>
          <a:lstStyle/>
          <a:p>
            <a:r>
              <a:rPr lang="es-ES" sz="3200" i="1" dirty="0"/>
              <a:t>Si pudiera demostrarse que existió algún órgano complejo que tal vez no pudo formarse mediante numerosas y sucesivas modificaciones ligeras, mi teoría se vendría abajo por </a:t>
            </a:r>
            <a:r>
              <a:rPr lang="es-ES" sz="3200" i="1" dirty="0" smtClean="0"/>
              <a:t>completo.</a:t>
            </a:r>
            <a:endParaRPr lang="es-ES" sz="3200" i="1"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23</a:t>
            </a:fld>
            <a:endParaRPr lang="en-US"/>
          </a:p>
        </p:txBody>
      </p:sp>
      <p:pic>
        <p:nvPicPr>
          <p:cNvPr id="5" name="Imagen 4"/>
          <p:cNvPicPr>
            <a:picLocks noChangeAspect="1"/>
          </p:cNvPicPr>
          <p:nvPr/>
        </p:nvPicPr>
        <p:blipFill>
          <a:blip r:embed="rId3"/>
          <a:stretch>
            <a:fillRect/>
          </a:stretch>
        </p:blipFill>
        <p:spPr>
          <a:xfrm>
            <a:off x="5054600" y="1562100"/>
            <a:ext cx="3810000" cy="3721100"/>
          </a:xfrm>
          <a:prstGeom prst="rect">
            <a:avLst/>
          </a:prstGeom>
        </p:spPr>
      </p:pic>
      <p:sp>
        <p:nvSpPr>
          <p:cNvPr id="6" name="CuadroTexto 5"/>
          <p:cNvSpPr txBox="1"/>
          <p:nvPr/>
        </p:nvSpPr>
        <p:spPr>
          <a:xfrm>
            <a:off x="2463800" y="5897881"/>
            <a:ext cx="6400800" cy="646331"/>
          </a:xfrm>
          <a:prstGeom prst="rect">
            <a:avLst/>
          </a:prstGeom>
          <a:noFill/>
        </p:spPr>
        <p:txBody>
          <a:bodyPr wrap="square" rtlCol="0">
            <a:spAutoFit/>
          </a:bodyPr>
          <a:lstStyle/>
          <a:p>
            <a:pPr algn="r"/>
            <a:r>
              <a:rPr lang="es-ES" dirty="0" smtClean="0"/>
              <a:t>Charles Darwin, 1859,  </a:t>
            </a:r>
            <a:r>
              <a:rPr lang="es-ES" i="1" dirty="0" smtClean="0"/>
              <a:t>El origen de las especies,</a:t>
            </a:r>
            <a:r>
              <a:rPr lang="es-ES" dirty="0" smtClean="0"/>
              <a:t> Ediciones del Serbal, Barcelona, p. 141 </a:t>
            </a:r>
            <a:endParaRPr lang="es-ES" dirty="0"/>
          </a:p>
        </p:txBody>
      </p:sp>
    </p:spTree>
    <p:extLst>
      <p:ext uri="{BB962C8B-B14F-4D97-AF65-F5344CB8AC3E}">
        <p14:creationId xmlns:p14="http://schemas.microsoft.com/office/powerpoint/2010/main" val="24624405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800" y="-146423"/>
            <a:ext cx="9372600" cy="1653988"/>
          </a:xfrm>
        </p:spPr>
        <p:txBody>
          <a:bodyPr/>
          <a:lstStyle/>
          <a:p>
            <a:r>
              <a:rPr lang="es-ES" sz="4400" dirty="0"/>
              <a:t>¿Qué es la complejidad irreductible?</a:t>
            </a:r>
          </a:p>
        </p:txBody>
      </p:sp>
      <p:sp>
        <p:nvSpPr>
          <p:cNvPr id="4" name="Marcador de número de diapositiva 3"/>
          <p:cNvSpPr>
            <a:spLocks noGrp="1"/>
          </p:cNvSpPr>
          <p:nvPr>
            <p:ph type="sldNum" sz="quarter" idx="12"/>
          </p:nvPr>
        </p:nvSpPr>
        <p:spPr/>
        <p:txBody>
          <a:bodyPr/>
          <a:lstStyle/>
          <a:p>
            <a:fld id="{D12AA694-00EB-4F4B-AABB-6F50FB178914}" type="slidenum">
              <a:rPr lang="en-US" smtClean="0"/>
              <a:t>24</a:t>
            </a:fld>
            <a:endParaRPr lang="en-US"/>
          </a:p>
        </p:txBody>
      </p:sp>
      <p:pic>
        <p:nvPicPr>
          <p:cNvPr id="7" name="Imagen 6"/>
          <p:cNvPicPr>
            <a:picLocks noChangeAspect="1"/>
          </p:cNvPicPr>
          <p:nvPr/>
        </p:nvPicPr>
        <p:blipFill>
          <a:blip r:embed="rId3"/>
          <a:stretch>
            <a:fillRect/>
          </a:stretch>
        </p:blipFill>
        <p:spPr>
          <a:xfrm>
            <a:off x="355600" y="1739900"/>
            <a:ext cx="2691262" cy="4102100"/>
          </a:xfrm>
          <a:prstGeom prst="rect">
            <a:avLst/>
          </a:prstGeom>
        </p:spPr>
      </p:pic>
      <p:pic>
        <p:nvPicPr>
          <p:cNvPr id="8" name="Imagen 7"/>
          <p:cNvPicPr>
            <a:picLocks noChangeAspect="1"/>
          </p:cNvPicPr>
          <p:nvPr/>
        </p:nvPicPr>
        <p:blipFill>
          <a:blip r:embed="rId4"/>
          <a:stretch>
            <a:fillRect/>
          </a:stretch>
        </p:blipFill>
        <p:spPr>
          <a:xfrm>
            <a:off x="3437466" y="1828800"/>
            <a:ext cx="5350933" cy="4013200"/>
          </a:xfrm>
          <a:prstGeom prst="rect">
            <a:avLst/>
          </a:prstGeom>
          <a:ln>
            <a:solidFill>
              <a:srgbClr val="F2D908"/>
            </a:solidFill>
          </a:ln>
        </p:spPr>
      </p:pic>
    </p:spTree>
    <p:extLst>
      <p:ext uri="{BB962C8B-B14F-4D97-AF65-F5344CB8AC3E}">
        <p14:creationId xmlns:p14="http://schemas.microsoft.com/office/powerpoint/2010/main" val="25922134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5977"/>
            <a:ext cx="9144000" cy="1653988"/>
          </a:xfrm>
        </p:spPr>
        <p:txBody>
          <a:bodyPr/>
          <a:lstStyle/>
          <a:p>
            <a:r>
              <a:rPr lang="es-ES" sz="4400" dirty="0"/>
              <a:t>¿Qué es la complejidad irreductible?</a:t>
            </a:r>
          </a:p>
        </p:txBody>
      </p:sp>
      <p:pic>
        <p:nvPicPr>
          <p:cNvPr id="5" name="Marcador de contenido 4"/>
          <p:cNvPicPr>
            <a:picLocks noGrp="1" noChangeAspect="1"/>
          </p:cNvPicPr>
          <p:nvPr>
            <p:ph idx="1"/>
          </p:nvPr>
        </p:nvPicPr>
        <p:blipFill>
          <a:blip r:embed="rId3"/>
          <a:srcRect t="11088" b="11088"/>
          <a:stretch>
            <a:fillRect/>
          </a:stretch>
        </p:blipFill>
        <p:spPr/>
      </p:pic>
      <p:sp>
        <p:nvSpPr>
          <p:cNvPr id="4" name="Marcador de número de diapositiva 3"/>
          <p:cNvSpPr>
            <a:spLocks noGrp="1"/>
          </p:cNvSpPr>
          <p:nvPr>
            <p:ph type="sldNum" sz="quarter" idx="12"/>
          </p:nvPr>
        </p:nvSpPr>
        <p:spPr/>
        <p:txBody>
          <a:bodyPr/>
          <a:lstStyle/>
          <a:p>
            <a:fld id="{D12AA694-00EB-4F4B-AABB-6F50FB178914}" type="slidenum">
              <a:rPr lang="en-US" smtClean="0"/>
              <a:t>25</a:t>
            </a:fld>
            <a:endParaRPr lang="en-US"/>
          </a:p>
        </p:txBody>
      </p:sp>
    </p:spTree>
    <p:extLst>
      <p:ext uri="{BB962C8B-B14F-4D97-AF65-F5344CB8AC3E}">
        <p14:creationId xmlns:p14="http://schemas.microsoft.com/office/powerpoint/2010/main" val="332244378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20512"/>
            <a:ext cx="7581901" cy="1653988"/>
          </a:xfrm>
        </p:spPr>
        <p:txBody>
          <a:bodyPr/>
          <a:lstStyle/>
          <a:p>
            <a:r>
              <a:rPr lang="es-ES" sz="5400" dirty="0" smtClean="0"/>
              <a:t>Complejidad irreductible en la naturaleza</a:t>
            </a:r>
            <a:endParaRPr lang="es-ES" sz="5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26</a:t>
            </a:fld>
            <a:endParaRPr lang="en-US"/>
          </a:p>
        </p:txBody>
      </p:sp>
      <p:pic>
        <p:nvPicPr>
          <p:cNvPr id="9" name="Imagen 8"/>
          <p:cNvPicPr>
            <a:picLocks noChangeAspect="1"/>
          </p:cNvPicPr>
          <p:nvPr/>
        </p:nvPicPr>
        <p:blipFill>
          <a:blip r:embed="rId3"/>
          <a:stretch>
            <a:fillRect/>
          </a:stretch>
        </p:blipFill>
        <p:spPr>
          <a:xfrm>
            <a:off x="2008923" y="1854200"/>
            <a:ext cx="5151974" cy="4445000"/>
          </a:xfrm>
          <a:prstGeom prst="rect">
            <a:avLst/>
          </a:prstGeom>
        </p:spPr>
      </p:pic>
    </p:spTree>
    <p:extLst>
      <p:ext uri="{BB962C8B-B14F-4D97-AF65-F5344CB8AC3E}">
        <p14:creationId xmlns:p14="http://schemas.microsoft.com/office/powerpoint/2010/main" val="291993688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162047"/>
            <a:ext cx="7581901" cy="1653988"/>
          </a:xfrm>
        </p:spPr>
        <p:txBody>
          <a:bodyPr/>
          <a:lstStyle/>
          <a:p>
            <a:r>
              <a:rPr lang="es-ES" sz="4800" dirty="0" smtClean="0"/>
              <a:t>¿Puede el darwinismo explicar el origen de la vida?</a:t>
            </a:r>
            <a:endParaRPr lang="es-ES" sz="48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27</a:t>
            </a:fld>
            <a:endParaRPr lang="en-US"/>
          </a:p>
        </p:txBody>
      </p:sp>
      <p:pic>
        <p:nvPicPr>
          <p:cNvPr id="6" name="Marcador de contenido 5"/>
          <p:cNvPicPr>
            <a:picLocks noGrp="1" noChangeAspect="1"/>
          </p:cNvPicPr>
          <p:nvPr>
            <p:ph idx="1"/>
          </p:nvPr>
        </p:nvPicPr>
        <p:blipFill>
          <a:blip r:embed="rId3"/>
          <a:srcRect t="15243" b="15243"/>
          <a:stretch>
            <a:fillRect/>
          </a:stretch>
        </p:blipFill>
        <p:spPr>
          <a:xfrm>
            <a:off x="779462" y="2215283"/>
            <a:ext cx="7581901" cy="3953436"/>
          </a:xfrm>
        </p:spPr>
      </p:pic>
    </p:spTree>
    <p:extLst>
      <p:ext uri="{BB962C8B-B14F-4D97-AF65-F5344CB8AC3E}">
        <p14:creationId xmlns:p14="http://schemas.microsoft.com/office/powerpoint/2010/main" val="32536398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488577"/>
            <a:ext cx="7581901" cy="1653988"/>
          </a:xfrm>
        </p:spPr>
        <p:txBody>
          <a:bodyPr/>
          <a:lstStyle/>
          <a:p>
            <a:r>
              <a:rPr lang="es-ES" dirty="0" smtClean="0"/>
              <a:t>Hipótesis sobre el origen de la vida</a:t>
            </a:r>
            <a:endParaRPr lang="es-ES" dirty="0"/>
          </a:p>
        </p:txBody>
      </p:sp>
      <p:sp>
        <p:nvSpPr>
          <p:cNvPr id="3" name="Marcador de contenido 2"/>
          <p:cNvSpPr>
            <a:spLocks noGrp="1"/>
          </p:cNvSpPr>
          <p:nvPr>
            <p:ph idx="1"/>
          </p:nvPr>
        </p:nvSpPr>
        <p:spPr>
          <a:xfrm>
            <a:off x="1262062" y="2847788"/>
            <a:ext cx="7581901" cy="3146612"/>
          </a:xfrm>
        </p:spPr>
        <p:txBody>
          <a:bodyPr>
            <a:normAutofit/>
          </a:bodyPr>
          <a:lstStyle/>
          <a:p>
            <a:r>
              <a:rPr lang="es-ES" sz="4400" dirty="0" smtClean="0"/>
              <a:t>EVOLUCIÓN QUÍMICA</a:t>
            </a:r>
          </a:p>
          <a:p>
            <a:r>
              <a:rPr lang="es-ES" sz="4400" dirty="0" smtClean="0"/>
              <a:t>AUTOORGANIZACIÓN</a:t>
            </a:r>
          </a:p>
        </p:txBody>
      </p:sp>
      <p:sp>
        <p:nvSpPr>
          <p:cNvPr id="4" name="Marcador de número de diapositiva 3"/>
          <p:cNvSpPr>
            <a:spLocks noGrp="1"/>
          </p:cNvSpPr>
          <p:nvPr>
            <p:ph type="sldNum" sz="quarter" idx="12"/>
          </p:nvPr>
        </p:nvSpPr>
        <p:spPr/>
        <p:txBody>
          <a:bodyPr/>
          <a:lstStyle/>
          <a:p>
            <a:fld id="{D12AA694-00EB-4F4B-AABB-6F50FB178914}" type="slidenum">
              <a:rPr lang="en-US" smtClean="0"/>
              <a:t>28</a:t>
            </a:fld>
            <a:endParaRPr lang="en-US"/>
          </a:p>
        </p:txBody>
      </p:sp>
      <p:sp>
        <p:nvSpPr>
          <p:cNvPr id="6" name="CuadroTexto 5"/>
          <p:cNvSpPr txBox="1"/>
          <p:nvPr/>
        </p:nvSpPr>
        <p:spPr>
          <a:xfrm>
            <a:off x="1934169" y="488577"/>
            <a:ext cx="7189194" cy="3170099"/>
          </a:xfrm>
          <a:prstGeom prst="rect">
            <a:avLst/>
          </a:prstGeom>
          <a:solidFill>
            <a:srgbClr val="CBD7DB"/>
          </a:solidFill>
        </p:spPr>
        <p:txBody>
          <a:bodyPr wrap="square" rtlCol="0">
            <a:spAutoFit/>
          </a:bodyPr>
          <a:lstStyle/>
          <a:p>
            <a:pPr algn="r"/>
            <a:r>
              <a:rPr lang="es-ES" sz="4000" b="1" dirty="0" smtClean="0">
                <a:solidFill>
                  <a:schemeClr val="bg1"/>
                </a:solidFill>
              </a:rPr>
              <a:t>El Dr. </a:t>
            </a:r>
            <a:r>
              <a:rPr lang="es-ES" sz="4000" b="1" dirty="0" err="1" smtClean="0">
                <a:solidFill>
                  <a:schemeClr val="bg1"/>
                </a:solidFill>
              </a:rPr>
              <a:t>Dean</a:t>
            </a:r>
            <a:r>
              <a:rPr lang="es-ES" sz="4000" b="1" dirty="0" smtClean="0">
                <a:solidFill>
                  <a:schemeClr val="bg1"/>
                </a:solidFill>
              </a:rPr>
              <a:t> </a:t>
            </a:r>
            <a:r>
              <a:rPr lang="es-ES" sz="4000" b="1" dirty="0" err="1" smtClean="0">
                <a:solidFill>
                  <a:schemeClr val="bg1"/>
                </a:solidFill>
              </a:rPr>
              <a:t>Kenyon</a:t>
            </a:r>
            <a:r>
              <a:rPr lang="es-ES" sz="4000" b="1" dirty="0" smtClean="0">
                <a:solidFill>
                  <a:schemeClr val="bg1"/>
                </a:solidFill>
              </a:rPr>
              <a:t>, uno de los bioquímicos partidarios de la </a:t>
            </a:r>
            <a:r>
              <a:rPr lang="es-ES" sz="4000" b="1" dirty="0" err="1" smtClean="0">
                <a:solidFill>
                  <a:schemeClr val="bg1"/>
                </a:solidFill>
              </a:rPr>
              <a:t>autoorganización</a:t>
            </a:r>
            <a:r>
              <a:rPr lang="es-ES" sz="4000" b="1" dirty="0" smtClean="0">
                <a:solidFill>
                  <a:schemeClr val="bg1"/>
                </a:solidFill>
              </a:rPr>
              <a:t>, abandonó esta posición a favor de la teoría del D. I.</a:t>
            </a:r>
            <a:endParaRPr lang="es-ES" sz="4000" b="1" dirty="0">
              <a:solidFill>
                <a:schemeClr val="bg1"/>
              </a:solidFill>
            </a:endParaRPr>
          </a:p>
        </p:txBody>
      </p:sp>
      <p:pic>
        <p:nvPicPr>
          <p:cNvPr id="5" name="Imagen 4"/>
          <p:cNvPicPr>
            <a:picLocks noChangeAspect="1"/>
          </p:cNvPicPr>
          <p:nvPr/>
        </p:nvPicPr>
        <p:blipFill>
          <a:blip r:embed="rId3"/>
          <a:stretch>
            <a:fillRect/>
          </a:stretch>
        </p:blipFill>
        <p:spPr>
          <a:xfrm>
            <a:off x="177799" y="1631577"/>
            <a:ext cx="2501737" cy="2051424"/>
          </a:xfrm>
          <a:prstGeom prst="rect">
            <a:avLst/>
          </a:prstGeom>
        </p:spPr>
      </p:pic>
    </p:spTree>
    <p:extLst>
      <p:ext uri="{BB962C8B-B14F-4D97-AF65-F5344CB8AC3E}">
        <p14:creationId xmlns:p14="http://schemas.microsoft.com/office/powerpoint/2010/main" val="26266501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9" presetClass="entr"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31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2"/>
          </p:nvPr>
        </p:nvSpPr>
        <p:spPr/>
        <p:txBody>
          <a:bodyPr/>
          <a:lstStyle/>
          <a:p>
            <a:fld id="{D12AA694-00EB-4F4B-AABB-6F50FB178914}" type="slidenum">
              <a:rPr lang="en-US" smtClean="0"/>
              <a:t>29</a:t>
            </a:fld>
            <a:endParaRPr lang="en-US"/>
          </a:p>
        </p:txBody>
      </p:sp>
      <p:sp>
        <p:nvSpPr>
          <p:cNvPr id="5" name="Título 1"/>
          <p:cNvSpPr>
            <a:spLocks noGrp="1"/>
          </p:cNvSpPr>
          <p:nvPr>
            <p:ph type="title"/>
          </p:nvPr>
        </p:nvSpPr>
        <p:spPr>
          <a:xfrm>
            <a:off x="779462" y="488577"/>
            <a:ext cx="7581901" cy="1653988"/>
          </a:xfrm>
        </p:spPr>
        <p:txBody>
          <a:bodyPr/>
          <a:lstStyle/>
          <a:p>
            <a:r>
              <a:rPr lang="es-ES" dirty="0" smtClean="0"/>
              <a:t>Hipótesis sobre el origen de la vida</a:t>
            </a:r>
            <a:endParaRPr lang="es-ES" dirty="0"/>
          </a:p>
        </p:txBody>
      </p:sp>
      <p:sp>
        <p:nvSpPr>
          <p:cNvPr id="6" name="Marcador de contenido 2"/>
          <p:cNvSpPr>
            <a:spLocks noGrp="1"/>
          </p:cNvSpPr>
          <p:nvPr>
            <p:ph idx="1"/>
          </p:nvPr>
        </p:nvSpPr>
        <p:spPr>
          <a:xfrm>
            <a:off x="1262062" y="2847788"/>
            <a:ext cx="7581901" cy="3146612"/>
          </a:xfrm>
        </p:spPr>
        <p:txBody>
          <a:bodyPr>
            <a:normAutofit/>
          </a:bodyPr>
          <a:lstStyle/>
          <a:p>
            <a:r>
              <a:rPr lang="es-ES" sz="4400" dirty="0" smtClean="0"/>
              <a:t>EVOLUCIÓN QUÍMICA</a:t>
            </a:r>
          </a:p>
          <a:p>
            <a:r>
              <a:rPr lang="es-ES" sz="4400" dirty="0" smtClean="0"/>
              <a:t>AUTOORGANIZACIÓN</a:t>
            </a:r>
          </a:p>
          <a:p>
            <a:r>
              <a:rPr lang="es-ES" sz="4400" dirty="0" smtClean="0"/>
              <a:t>PANSPERMIA</a:t>
            </a:r>
            <a:endParaRPr lang="es-ES" sz="4400" dirty="0"/>
          </a:p>
        </p:txBody>
      </p:sp>
    </p:spTree>
    <p:extLst>
      <p:ext uri="{BB962C8B-B14F-4D97-AF65-F5344CB8AC3E}">
        <p14:creationId xmlns:p14="http://schemas.microsoft.com/office/powerpoint/2010/main" val="6433986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238755"/>
            <a:ext cx="7581901" cy="1653988"/>
          </a:xfrm>
        </p:spPr>
        <p:txBody>
          <a:bodyPr/>
          <a:lstStyle/>
          <a:p>
            <a:r>
              <a:rPr lang="es-ES" sz="5400" dirty="0" smtClean="0"/>
              <a:t>Antecedentes del Diseño</a:t>
            </a:r>
            <a:endParaRPr lang="es-ES" sz="5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3</a:t>
            </a:fld>
            <a:endParaRPr lang="en-US"/>
          </a:p>
        </p:txBody>
      </p:sp>
      <p:pic>
        <p:nvPicPr>
          <p:cNvPr id="5" name="Imagen 4" descr="DSC_011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61" y="1297056"/>
            <a:ext cx="7581901" cy="5059293"/>
          </a:xfrm>
          <a:prstGeom prst="rect">
            <a:avLst/>
          </a:prstGeom>
        </p:spPr>
      </p:pic>
      <p:sp>
        <p:nvSpPr>
          <p:cNvPr id="3" name="Marcador de contenido 2"/>
          <p:cNvSpPr>
            <a:spLocks noGrp="1"/>
          </p:cNvSpPr>
          <p:nvPr>
            <p:ph idx="1"/>
          </p:nvPr>
        </p:nvSpPr>
        <p:spPr>
          <a:xfrm>
            <a:off x="779462" y="4884132"/>
            <a:ext cx="7581901" cy="1782708"/>
          </a:xfrm>
        </p:spPr>
        <p:txBody>
          <a:bodyPr>
            <a:normAutofit/>
          </a:bodyPr>
          <a:lstStyle/>
          <a:p>
            <a:pPr marL="0" indent="0" algn="ctr">
              <a:buNone/>
            </a:pPr>
            <a:r>
              <a:rPr lang="es-ES" sz="3600" dirty="0" smtClean="0"/>
              <a:t>La vida parece haber sido diseñada, pero ¿lo fue en realidad?</a:t>
            </a:r>
            <a:endParaRPr lang="es-ES" sz="3600" dirty="0"/>
          </a:p>
        </p:txBody>
      </p:sp>
    </p:spTree>
    <p:extLst>
      <p:ext uri="{BB962C8B-B14F-4D97-AF65-F5344CB8AC3E}">
        <p14:creationId xmlns:p14="http://schemas.microsoft.com/office/powerpoint/2010/main" val="18265387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¿Cuál es el origen de la información biológica?</a:t>
            </a:r>
            <a:endParaRPr lang="es-ES"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30</a:t>
            </a:fld>
            <a:endParaRPr lang="en-US"/>
          </a:p>
        </p:txBody>
      </p:sp>
      <p:pic>
        <p:nvPicPr>
          <p:cNvPr id="5" name="Imagen 4"/>
          <p:cNvPicPr>
            <a:picLocks noChangeAspect="1"/>
          </p:cNvPicPr>
          <p:nvPr/>
        </p:nvPicPr>
        <p:blipFill>
          <a:blip r:embed="rId3"/>
          <a:stretch>
            <a:fillRect/>
          </a:stretch>
        </p:blipFill>
        <p:spPr>
          <a:xfrm>
            <a:off x="419100" y="2108200"/>
            <a:ext cx="4151512" cy="4140200"/>
          </a:xfrm>
          <a:prstGeom prst="rect">
            <a:avLst/>
          </a:prstGeom>
        </p:spPr>
      </p:pic>
      <p:sp>
        <p:nvSpPr>
          <p:cNvPr id="6" name="CuadroTexto 5"/>
          <p:cNvSpPr txBox="1"/>
          <p:nvPr/>
        </p:nvSpPr>
        <p:spPr>
          <a:xfrm>
            <a:off x="460574" y="5461000"/>
            <a:ext cx="4059238" cy="830997"/>
          </a:xfrm>
          <a:prstGeom prst="rect">
            <a:avLst/>
          </a:prstGeom>
          <a:noFill/>
        </p:spPr>
        <p:txBody>
          <a:bodyPr wrap="square" rtlCol="0">
            <a:spAutoFit/>
          </a:bodyPr>
          <a:lstStyle/>
          <a:p>
            <a:pPr algn="ctr"/>
            <a:r>
              <a:rPr lang="es-ES" sz="2400" dirty="0" smtClean="0"/>
              <a:t>Dr. </a:t>
            </a:r>
            <a:r>
              <a:rPr lang="es-ES" sz="2400" dirty="0" err="1" smtClean="0"/>
              <a:t>Antony</a:t>
            </a:r>
            <a:r>
              <a:rPr lang="es-ES" sz="2400" dirty="0" smtClean="0"/>
              <a:t> </a:t>
            </a:r>
            <a:r>
              <a:rPr lang="es-ES" sz="2400" dirty="0" err="1" smtClean="0"/>
              <a:t>Flew</a:t>
            </a:r>
            <a:r>
              <a:rPr lang="es-ES" sz="2400" dirty="0" smtClean="0"/>
              <a:t> (1923-2010)</a:t>
            </a:r>
          </a:p>
          <a:p>
            <a:pPr algn="ctr"/>
            <a:r>
              <a:rPr lang="es-ES" sz="2400" dirty="0" smtClean="0"/>
              <a:t>Universidad de Oxford</a:t>
            </a:r>
            <a:endParaRPr lang="es-ES" sz="2400" dirty="0"/>
          </a:p>
        </p:txBody>
      </p:sp>
      <p:pic>
        <p:nvPicPr>
          <p:cNvPr id="7" name="Imagen 6"/>
          <p:cNvPicPr>
            <a:picLocks noChangeAspect="1"/>
          </p:cNvPicPr>
          <p:nvPr/>
        </p:nvPicPr>
        <p:blipFill>
          <a:blip r:embed="rId4"/>
          <a:stretch>
            <a:fillRect/>
          </a:stretch>
        </p:blipFill>
        <p:spPr>
          <a:xfrm>
            <a:off x="5460999" y="2066365"/>
            <a:ext cx="2771723" cy="4587736"/>
          </a:xfrm>
          <a:prstGeom prst="rect">
            <a:avLst/>
          </a:prstGeom>
        </p:spPr>
      </p:pic>
    </p:spTree>
    <p:extLst>
      <p:ext uri="{BB962C8B-B14F-4D97-AF65-F5344CB8AC3E}">
        <p14:creationId xmlns:p14="http://schemas.microsoft.com/office/powerpoint/2010/main" val="54838443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44823"/>
            <a:ext cx="7581901" cy="1653988"/>
          </a:xfrm>
        </p:spPr>
        <p:txBody>
          <a:bodyPr/>
          <a:lstStyle/>
          <a:p>
            <a:r>
              <a:rPr lang="es-ES" dirty="0"/>
              <a:t>¿Cuál es el origen de la información biológica?</a:t>
            </a:r>
          </a:p>
        </p:txBody>
      </p:sp>
      <p:sp>
        <p:nvSpPr>
          <p:cNvPr id="4" name="Marcador de número de diapositiva 3"/>
          <p:cNvSpPr>
            <a:spLocks noGrp="1"/>
          </p:cNvSpPr>
          <p:nvPr>
            <p:ph type="sldNum" sz="quarter" idx="12"/>
          </p:nvPr>
        </p:nvSpPr>
        <p:spPr/>
        <p:txBody>
          <a:bodyPr/>
          <a:lstStyle/>
          <a:p>
            <a:fld id="{D12AA694-00EB-4F4B-AABB-6F50FB178914}" type="slidenum">
              <a:rPr lang="en-US" smtClean="0"/>
              <a:t>31</a:t>
            </a:fld>
            <a:endParaRPr lang="en-US"/>
          </a:p>
        </p:txBody>
      </p:sp>
      <p:pic>
        <p:nvPicPr>
          <p:cNvPr id="5" name="Imagen 4"/>
          <p:cNvPicPr>
            <a:picLocks noChangeAspect="1"/>
          </p:cNvPicPr>
          <p:nvPr/>
        </p:nvPicPr>
        <p:blipFill>
          <a:blip r:embed="rId3"/>
          <a:stretch>
            <a:fillRect/>
          </a:stretch>
        </p:blipFill>
        <p:spPr>
          <a:xfrm>
            <a:off x="1739900" y="1727200"/>
            <a:ext cx="5651500" cy="4711700"/>
          </a:xfrm>
          <a:prstGeom prst="rect">
            <a:avLst/>
          </a:prstGeom>
        </p:spPr>
      </p:pic>
    </p:spTree>
    <p:extLst>
      <p:ext uri="{BB962C8B-B14F-4D97-AF65-F5344CB8AC3E}">
        <p14:creationId xmlns:p14="http://schemas.microsoft.com/office/powerpoint/2010/main" val="29909672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¿Cuál es el origen de la información biológica?</a:t>
            </a:r>
          </a:p>
        </p:txBody>
      </p:sp>
      <p:sp>
        <p:nvSpPr>
          <p:cNvPr id="4" name="Marcador de número de diapositiva 3"/>
          <p:cNvSpPr>
            <a:spLocks noGrp="1"/>
          </p:cNvSpPr>
          <p:nvPr>
            <p:ph type="sldNum" sz="quarter" idx="12"/>
          </p:nvPr>
        </p:nvSpPr>
        <p:spPr/>
        <p:txBody>
          <a:bodyPr/>
          <a:lstStyle/>
          <a:p>
            <a:fld id="{D12AA694-00EB-4F4B-AABB-6F50FB178914}" type="slidenum">
              <a:rPr lang="en-US" smtClean="0"/>
              <a:t>32</a:t>
            </a:fld>
            <a:endParaRPr lang="en-US"/>
          </a:p>
        </p:txBody>
      </p:sp>
      <p:pic>
        <p:nvPicPr>
          <p:cNvPr id="5" name="Imagen 4"/>
          <p:cNvPicPr>
            <a:picLocks noChangeAspect="1"/>
          </p:cNvPicPr>
          <p:nvPr/>
        </p:nvPicPr>
        <p:blipFill>
          <a:blip r:embed="rId3"/>
          <a:stretch>
            <a:fillRect/>
          </a:stretch>
        </p:blipFill>
        <p:spPr>
          <a:xfrm>
            <a:off x="152400" y="2311400"/>
            <a:ext cx="2238740" cy="2590800"/>
          </a:xfrm>
          <a:prstGeom prst="rect">
            <a:avLst/>
          </a:prstGeom>
        </p:spPr>
      </p:pic>
      <p:sp>
        <p:nvSpPr>
          <p:cNvPr id="6" name="CuadroTexto 5"/>
          <p:cNvSpPr txBox="1"/>
          <p:nvPr/>
        </p:nvSpPr>
        <p:spPr>
          <a:xfrm>
            <a:off x="47044" y="4918501"/>
            <a:ext cx="2438400" cy="1015663"/>
          </a:xfrm>
          <a:prstGeom prst="rect">
            <a:avLst/>
          </a:prstGeom>
          <a:noFill/>
        </p:spPr>
        <p:txBody>
          <a:bodyPr wrap="square" rtlCol="0">
            <a:spAutoFit/>
          </a:bodyPr>
          <a:lstStyle/>
          <a:p>
            <a:pPr algn="ctr"/>
            <a:r>
              <a:rPr lang="es-ES" sz="2000" dirty="0" smtClean="0"/>
              <a:t>Dr. </a:t>
            </a:r>
            <a:r>
              <a:rPr lang="es-ES" sz="2000" b="1" dirty="0" smtClean="0"/>
              <a:t>Michael Denton</a:t>
            </a:r>
          </a:p>
          <a:p>
            <a:pPr algn="ctr"/>
            <a:r>
              <a:rPr lang="es-ES" sz="2000" dirty="0" smtClean="0"/>
              <a:t>Universidad de Bristol (Reino Unido)</a:t>
            </a:r>
            <a:endParaRPr lang="es-ES" sz="2000" dirty="0"/>
          </a:p>
        </p:txBody>
      </p:sp>
      <p:sp>
        <p:nvSpPr>
          <p:cNvPr id="7" name="CuadroTexto 6"/>
          <p:cNvSpPr txBox="1"/>
          <p:nvPr/>
        </p:nvSpPr>
        <p:spPr>
          <a:xfrm>
            <a:off x="2489200" y="2214881"/>
            <a:ext cx="6375400" cy="3539430"/>
          </a:xfrm>
          <a:prstGeom prst="rect">
            <a:avLst/>
          </a:prstGeom>
          <a:noFill/>
        </p:spPr>
        <p:txBody>
          <a:bodyPr wrap="square" rtlCol="0">
            <a:spAutoFit/>
          </a:bodyPr>
          <a:lstStyle/>
          <a:p>
            <a:pPr algn="r"/>
            <a:r>
              <a:rPr lang="es-ES" sz="3200" b="1" i="1" dirty="0"/>
              <a:t>La información necesaria para especificar el diseño de todas las especies de organismos que han existido en el planeta, </a:t>
            </a:r>
            <a:r>
              <a:rPr lang="es-ES" sz="3200" b="1" i="1" dirty="0" smtClean="0"/>
              <a:t>(…), cabría </a:t>
            </a:r>
            <a:r>
              <a:rPr lang="es-ES" sz="3200" b="1" i="1" dirty="0"/>
              <a:t>en una cucharadita y aún quedaría </a:t>
            </a:r>
            <a:r>
              <a:rPr lang="es-ES" sz="3200" b="1" i="1" dirty="0" smtClean="0"/>
              <a:t>espacio para </a:t>
            </a:r>
            <a:r>
              <a:rPr lang="es-ES" sz="3200" b="1" i="1" dirty="0"/>
              <a:t>la información de todos los libros escritos.</a:t>
            </a:r>
          </a:p>
        </p:txBody>
      </p:sp>
      <p:sp>
        <p:nvSpPr>
          <p:cNvPr id="8" name="CuadroTexto 7"/>
          <p:cNvSpPr txBox="1"/>
          <p:nvPr/>
        </p:nvSpPr>
        <p:spPr>
          <a:xfrm>
            <a:off x="3191010" y="5928495"/>
            <a:ext cx="5664200" cy="369332"/>
          </a:xfrm>
          <a:prstGeom prst="rect">
            <a:avLst/>
          </a:prstGeom>
          <a:noFill/>
        </p:spPr>
        <p:txBody>
          <a:bodyPr wrap="square" rtlCol="0">
            <a:spAutoFit/>
          </a:bodyPr>
          <a:lstStyle/>
          <a:p>
            <a:pPr algn="r"/>
            <a:r>
              <a:rPr lang="es-ES" dirty="0" smtClean="0"/>
              <a:t>M. Denton, 1986, </a:t>
            </a:r>
            <a:r>
              <a:rPr lang="es-ES" i="1" dirty="0" err="1" smtClean="0"/>
              <a:t>Evolution</a:t>
            </a:r>
            <a:r>
              <a:rPr lang="es-ES" i="1" dirty="0" smtClean="0"/>
              <a:t>: A </a:t>
            </a:r>
            <a:r>
              <a:rPr lang="es-ES" i="1" dirty="0" err="1" smtClean="0"/>
              <a:t>Theory</a:t>
            </a:r>
            <a:r>
              <a:rPr lang="es-ES" i="1" dirty="0" smtClean="0"/>
              <a:t> in Crisis, p. 334.</a:t>
            </a:r>
            <a:endParaRPr lang="es-ES" dirty="0"/>
          </a:p>
        </p:txBody>
      </p:sp>
    </p:spTree>
    <p:extLst>
      <p:ext uri="{BB962C8B-B14F-4D97-AF65-F5344CB8AC3E}">
        <p14:creationId xmlns:p14="http://schemas.microsoft.com/office/powerpoint/2010/main" val="14188572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965201" y="1196997"/>
            <a:ext cx="7213599" cy="5574144"/>
          </a:xfrm>
          <a:prstGeom prst="rect">
            <a:avLst/>
          </a:prstGeom>
          <a:solidFill>
            <a:schemeClr val="bg2">
              <a:lumMod val="75000"/>
            </a:schemeClr>
          </a:solidFill>
        </p:spPr>
      </p:pic>
      <p:sp>
        <p:nvSpPr>
          <p:cNvPr id="2" name="Título 1"/>
          <p:cNvSpPr>
            <a:spLocks noGrp="1"/>
          </p:cNvSpPr>
          <p:nvPr>
            <p:ph type="title"/>
          </p:nvPr>
        </p:nvSpPr>
        <p:spPr>
          <a:xfrm>
            <a:off x="779462" y="35703"/>
            <a:ext cx="7581901" cy="1653988"/>
          </a:xfrm>
          <a:solidFill>
            <a:srgbClr val="587780"/>
          </a:solidFill>
        </p:spPr>
        <p:txBody>
          <a:bodyPr/>
          <a:lstStyle/>
          <a:p>
            <a:r>
              <a:rPr lang="es-ES" sz="4800" dirty="0"/>
              <a:t>¿Cuál es el origen de la información biológica?</a:t>
            </a:r>
          </a:p>
        </p:txBody>
      </p:sp>
      <p:sp>
        <p:nvSpPr>
          <p:cNvPr id="4" name="Marcador de número de diapositiva 3"/>
          <p:cNvSpPr>
            <a:spLocks noGrp="1"/>
          </p:cNvSpPr>
          <p:nvPr>
            <p:ph type="sldNum" sz="quarter" idx="12"/>
          </p:nvPr>
        </p:nvSpPr>
        <p:spPr/>
        <p:txBody>
          <a:bodyPr/>
          <a:lstStyle/>
          <a:p>
            <a:fld id="{D12AA694-00EB-4F4B-AABB-6F50FB178914}" type="slidenum">
              <a:rPr lang="en-US" smtClean="0"/>
              <a:t>33</a:t>
            </a:fld>
            <a:endParaRPr lang="en-US"/>
          </a:p>
        </p:txBody>
      </p:sp>
    </p:spTree>
    <p:extLst>
      <p:ext uri="{BB962C8B-B14F-4D97-AF65-F5344CB8AC3E}">
        <p14:creationId xmlns:p14="http://schemas.microsoft.com/office/powerpoint/2010/main" val="186988257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11745"/>
            <a:ext cx="7581901" cy="1653988"/>
          </a:xfrm>
        </p:spPr>
        <p:txBody>
          <a:bodyPr/>
          <a:lstStyle/>
          <a:p>
            <a:r>
              <a:rPr lang="es-ES" sz="4800" dirty="0" smtClean="0"/>
              <a:t>¿Fue diseñado el universo?</a:t>
            </a:r>
            <a:endParaRPr lang="es-ES" sz="4800" dirty="0"/>
          </a:p>
        </p:txBody>
      </p:sp>
      <p:pic>
        <p:nvPicPr>
          <p:cNvPr id="5" name="Marcador de contenido 4"/>
          <p:cNvPicPr>
            <a:picLocks noGrp="1" noChangeAspect="1"/>
          </p:cNvPicPr>
          <p:nvPr>
            <p:ph idx="1"/>
          </p:nvPr>
        </p:nvPicPr>
        <p:blipFill>
          <a:blip r:embed="rId3"/>
          <a:srcRect t="16629" b="16629"/>
          <a:stretch>
            <a:fillRect/>
          </a:stretch>
        </p:blipFill>
        <p:spPr/>
      </p:pic>
      <p:sp>
        <p:nvSpPr>
          <p:cNvPr id="4" name="Marcador de número de diapositiva 3"/>
          <p:cNvSpPr>
            <a:spLocks noGrp="1"/>
          </p:cNvSpPr>
          <p:nvPr>
            <p:ph type="sldNum" sz="quarter" idx="12"/>
          </p:nvPr>
        </p:nvSpPr>
        <p:spPr/>
        <p:txBody>
          <a:bodyPr/>
          <a:lstStyle/>
          <a:p>
            <a:fld id="{D12AA694-00EB-4F4B-AABB-6F50FB178914}" type="slidenum">
              <a:rPr lang="en-US" smtClean="0"/>
              <a:t>34</a:t>
            </a:fld>
            <a:endParaRPr lang="en-US"/>
          </a:p>
        </p:txBody>
      </p:sp>
    </p:spTree>
    <p:extLst>
      <p:ext uri="{BB962C8B-B14F-4D97-AF65-F5344CB8AC3E}">
        <p14:creationId xmlns:p14="http://schemas.microsoft.com/office/powerpoint/2010/main" val="20712359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z="4800" dirty="0"/>
              <a:t>¿Fue diseñado el universo?</a:t>
            </a:r>
          </a:p>
        </p:txBody>
      </p:sp>
      <p:sp>
        <p:nvSpPr>
          <p:cNvPr id="4" name="Marcador de número de diapositiva 3"/>
          <p:cNvSpPr>
            <a:spLocks noGrp="1"/>
          </p:cNvSpPr>
          <p:nvPr>
            <p:ph type="sldNum" sz="quarter" idx="12"/>
          </p:nvPr>
        </p:nvSpPr>
        <p:spPr/>
        <p:txBody>
          <a:bodyPr/>
          <a:lstStyle/>
          <a:p>
            <a:fld id="{D12AA694-00EB-4F4B-AABB-6F50FB178914}" type="slidenum">
              <a:rPr lang="en-US" smtClean="0"/>
              <a:t>35</a:t>
            </a:fld>
            <a:endParaRPr lang="en-US"/>
          </a:p>
        </p:txBody>
      </p:sp>
      <p:pic>
        <p:nvPicPr>
          <p:cNvPr id="3" name="Marcador de contenido 2"/>
          <p:cNvPicPr>
            <a:picLocks noGrp="1" noChangeAspect="1"/>
          </p:cNvPicPr>
          <p:nvPr>
            <p:ph idx="1"/>
          </p:nvPr>
        </p:nvPicPr>
        <p:blipFill>
          <a:blip r:embed="rId3"/>
          <a:srcRect t="10745" b="10745"/>
          <a:stretch>
            <a:fillRect/>
          </a:stretch>
        </p:blipFill>
        <p:spPr>
          <a:xfrm>
            <a:off x="779462" y="2019586"/>
            <a:ext cx="7581901" cy="3953436"/>
          </a:xfrm>
        </p:spPr>
      </p:pic>
    </p:spTree>
    <p:extLst>
      <p:ext uri="{BB962C8B-B14F-4D97-AF65-F5344CB8AC3E}">
        <p14:creationId xmlns:p14="http://schemas.microsoft.com/office/powerpoint/2010/main" val="419951438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419499"/>
            <a:ext cx="7581901" cy="1653988"/>
          </a:xfrm>
        </p:spPr>
        <p:txBody>
          <a:bodyPr/>
          <a:lstStyle/>
          <a:p>
            <a:r>
              <a:rPr lang="es-ES" sz="4800" dirty="0"/>
              <a:t>¿Fue diseñado el universo?</a:t>
            </a:r>
          </a:p>
        </p:txBody>
      </p:sp>
      <p:sp>
        <p:nvSpPr>
          <p:cNvPr id="3" name="Marcador de contenido 2"/>
          <p:cNvSpPr>
            <a:spLocks noGrp="1"/>
          </p:cNvSpPr>
          <p:nvPr>
            <p:ph idx="1"/>
          </p:nvPr>
        </p:nvSpPr>
        <p:spPr>
          <a:xfrm>
            <a:off x="311490" y="982281"/>
            <a:ext cx="8697731" cy="4853743"/>
          </a:xfrm>
        </p:spPr>
        <p:txBody>
          <a:bodyPr>
            <a:noAutofit/>
          </a:bodyPr>
          <a:lstStyle/>
          <a:p>
            <a:pPr marL="457200" indent="-457200">
              <a:buFont typeface="+mj-lt"/>
              <a:buAutoNum type="arabicPeriod"/>
            </a:pPr>
            <a:r>
              <a:rPr lang="es-ES" sz="2800" dirty="0" smtClean="0"/>
              <a:t>La </a:t>
            </a:r>
            <a:r>
              <a:rPr lang="es-ES" sz="2800" dirty="0"/>
              <a:t>vida requiere un tipo “perfecto” de galaxia</a:t>
            </a:r>
            <a:r>
              <a:rPr lang="es-ES" sz="2800" dirty="0" smtClean="0"/>
              <a:t>.</a:t>
            </a:r>
          </a:p>
          <a:p>
            <a:pPr marL="457200" indent="-457200">
              <a:buFont typeface="+mj-lt"/>
              <a:buAutoNum type="arabicPeriod"/>
            </a:pPr>
            <a:r>
              <a:rPr lang="es-ES" sz="2800" dirty="0"/>
              <a:t>La vida sólo es posible en un lugar preciso de la </a:t>
            </a:r>
            <a:r>
              <a:rPr lang="es-ES" sz="2800" dirty="0" smtClean="0"/>
              <a:t>galaxia.</a:t>
            </a:r>
          </a:p>
          <a:p>
            <a:pPr marL="457200" indent="-457200">
              <a:buFont typeface="+mj-lt"/>
              <a:buAutoNum type="arabicPeriod"/>
            </a:pPr>
            <a:r>
              <a:rPr lang="es-ES" sz="2800" dirty="0"/>
              <a:t>La vida </a:t>
            </a:r>
            <a:r>
              <a:rPr lang="es-ES" sz="2800" dirty="0" smtClean="0"/>
              <a:t>requiere de </a:t>
            </a:r>
            <a:r>
              <a:rPr lang="es-ES" sz="2800" dirty="0"/>
              <a:t>una estrella “perfecta</a:t>
            </a:r>
            <a:r>
              <a:rPr lang="es-ES" sz="2800" dirty="0" smtClean="0"/>
              <a:t>”.</a:t>
            </a:r>
          </a:p>
          <a:p>
            <a:pPr marL="457200" indent="-457200">
              <a:buFont typeface="+mj-lt"/>
              <a:buAutoNum type="arabicPeriod"/>
            </a:pPr>
            <a:r>
              <a:rPr lang="es-ES" sz="2800" dirty="0"/>
              <a:t>La vida tiene que poseer una relación “perfecta” con su estrella </a:t>
            </a:r>
            <a:r>
              <a:rPr lang="es-ES" sz="2800" dirty="0" smtClean="0"/>
              <a:t>central.</a:t>
            </a:r>
          </a:p>
          <a:p>
            <a:pPr marL="457200" indent="-457200">
              <a:buFont typeface="+mj-lt"/>
              <a:buAutoNum type="arabicPeriod"/>
            </a:pPr>
            <a:r>
              <a:rPr lang="es-ES" sz="2800" dirty="0"/>
              <a:t>La vida en la Tierra necesita estar protegida por los planetas </a:t>
            </a:r>
            <a:r>
              <a:rPr lang="es-ES" sz="2800" dirty="0" smtClean="0"/>
              <a:t>circundantes.</a:t>
            </a:r>
          </a:p>
          <a:p>
            <a:pPr marL="457200" indent="-457200">
              <a:buFont typeface="+mj-lt"/>
              <a:buAutoNum type="arabicPeriod"/>
            </a:pPr>
            <a:r>
              <a:rPr lang="es-ES" sz="2800" dirty="0"/>
              <a:t>La vida requiere de una Luna “perfecta</a:t>
            </a:r>
            <a:r>
              <a:rPr lang="es-ES" sz="2800" dirty="0" smtClean="0"/>
              <a:t>”.</a:t>
            </a:r>
          </a:p>
          <a:p>
            <a:pPr marL="457200" indent="-457200">
              <a:buFont typeface="+mj-lt"/>
              <a:buAutoNum type="arabicPeriod"/>
            </a:pPr>
            <a:endParaRPr lang="es-ES" sz="2800" dirty="0" smtClean="0"/>
          </a:p>
          <a:p>
            <a:pPr marL="457200" indent="-457200">
              <a:buFont typeface="+mj-lt"/>
              <a:buAutoNum type="arabicPeriod"/>
            </a:pPr>
            <a:endParaRPr lang="es-ES" sz="2800" dirty="0"/>
          </a:p>
          <a:p>
            <a:endParaRPr lang="es-ES" sz="28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36</a:t>
            </a:fld>
            <a:endParaRPr lang="en-US"/>
          </a:p>
        </p:txBody>
      </p:sp>
    </p:spTree>
    <p:extLst>
      <p:ext uri="{BB962C8B-B14F-4D97-AF65-F5344CB8AC3E}">
        <p14:creationId xmlns:p14="http://schemas.microsoft.com/office/powerpoint/2010/main" val="2157608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155961"/>
            <a:ext cx="7581901" cy="1653988"/>
          </a:xfrm>
        </p:spPr>
        <p:txBody>
          <a:bodyPr/>
          <a:lstStyle/>
          <a:p>
            <a:r>
              <a:rPr lang="es-ES" sz="5400" dirty="0" smtClean="0"/>
              <a:t>EL DISEÑO IMPERFECTO</a:t>
            </a:r>
            <a:endParaRPr lang="es-ES" sz="5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37</a:t>
            </a:fld>
            <a:endParaRPr lang="en-US"/>
          </a:p>
        </p:txBody>
      </p:sp>
      <p:pic>
        <p:nvPicPr>
          <p:cNvPr id="5" name="Imagen 4"/>
          <p:cNvPicPr>
            <a:picLocks noChangeAspect="1"/>
          </p:cNvPicPr>
          <p:nvPr/>
        </p:nvPicPr>
        <p:blipFill>
          <a:blip r:embed="rId3"/>
          <a:stretch>
            <a:fillRect/>
          </a:stretch>
        </p:blipFill>
        <p:spPr>
          <a:xfrm>
            <a:off x="2227319" y="1524000"/>
            <a:ext cx="4655164" cy="4832350"/>
          </a:xfrm>
          <a:prstGeom prst="rect">
            <a:avLst/>
          </a:prstGeom>
        </p:spPr>
      </p:pic>
    </p:spTree>
    <p:extLst>
      <p:ext uri="{BB962C8B-B14F-4D97-AF65-F5344CB8AC3E}">
        <p14:creationId xmlns:p14="http://schemas.microsoft.com/office/powerpoint/2010/main" val="390746590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203877"/>
            <a:ext cx="7581901" cy="1653988"/>
          </a:xfrm>
        </p:spPr>
        <p:txBody>
          <a:bodyPr/>
          <a:lstStyle/>
          <a:p>
            <a:r>
              <a:rPr lang="es-ES" sz="5400" dirty="0" smtClean="0"/>
              <a:t>EL DISEÑO MALIGNO</a:t>
            </a:r>
            <a:endParaRPr lang="es-ES" sz="5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38</a:t>
            </a:fld>
            <a:endParaRPr lang="en-US"/>
          </a:p>
        </p:txBody>
      </p:sp>
      <p:pic>
        <p:nvPicPr>
          <p:cNvPr id="5" name="Imagen 4"/>
          <p:cNvPicPr>
            <a:picLocks noChangeAspect="1"/>
          </p:cNvPicPr>
          <p:nvPr/>
        </p:nvPicPr>
        <p:blipFill>
          <a:blip r:embed="rId3"/>
          <a:stretch>
            <a:fillRect/>
          </a:stretch>
        </p:blipFill>
        <p:spPr>
          <a:xfrm>
            <a:off x="2667000" y="1296286"/>
            <a:ext cx="3810000" cy="5080000"/>
          </a:xfrm>
          <a:prstGeom prst="rect">
            <a:avLst/>
          </a:prstGeom>
        </p:spPr>
      </p:pic>
    </p:spTree>
    <p:extLst>
      <p:ext uri="{BB962C8B-B14F-4D97-AF65-F5344CB8AC3E}">
        <p14:creationId xmlns:p14="http://schemas.microsoft.com/office/powerpoint/2010/main" val="52461878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0154" y="-130239"/>
            <a:ext cx="8205769" cy="1653988"/>
          </a:xfrm>
        </p:spPr>
        <p:txBody>
          <a:bodyPr/>
          <a:lstStyle/>
          <a:p>
            <a:r>
              <a:rPr lang="es-ES" sz="5400" dirty="0" smtClean="0"/>
              <a:t>Objeciones más comunes:</a:t>
            </a:r>
            <a:endParaRPr lang="es-ES" sz="5400" dirty="0"/>
          </a:p>
        </p:txBody>
      </p:sp>
      <p:sp>
        <p:nvSpPr>
          <p:cNvPr id="3" name="Marcador de contenido 2"/>
          <p:cNvSpPr>
            <a:spLocks noGrp="1"/>
          </p:cNvSpPr>
          <p:nvPr>
            <p:ph idx="1"/>
          </p:nvPr>
        </p:nvSpPr>
        <p:spPr>
          <a:xfrm>
            <a:off x="779462" y="804478"/>
            <a:ext cx="7581901" cy="3953436"/>
          </a:xfrm>
        </p:spPr>
        <p:txBody>
          <a:bodyPr>
            <a:normAutofit/>
          </a:bodyPr>
          <a:lstStyle/>
          <a:p>
            <a:pPr marL="0" indent="0">
              <a:buNone/>
            </a:pPr>
            <a:endParaRPr lang="es-ES" sz="3600" dirty="0" smtClean="0"/>
          </a:p>
          <a:p>
            <a:pPr marL="742950" indent="-742950">
              <a:buFont typeface="+mj-lt"/>
              <a:buAutoNum type="arabicPeriod"/>
            </a:pPr>
            <a:r>
              <a:rPr lang="es-ES" sz="3600" dirty="0" smtClean="0"/>
              <a:t>Las afirmaciones científicas deben limitarse a las cosas materiales observables, pero el Diseñador no es observable.</a:t>
            </a:r>
            <a:endParaRPr lang="es-ES" sz="36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39</a:t>
            </a:fld>
            <a:endParaRPr lang="en-US"/>
          </a:p>
        </p:txBody>
      </p:sp>
      <p:pic>
        <p:nvPicPr>
          <p:cNvPr id="5" name="Imagen 4"/>
          <p:cNvPicPr>
            <a:picLocks noChangeAspect="1"/>
          </p:cNvPicPr>
          <p:nvPr/>
        </p:nvPicPr>
        <p:blipFill>
          <a:blip r:embed="rId3"/>
          <a:stretch>
            <a:fillRect/>
          </a:stretch>
        </p:blipFill>
        <p:spPr>
          <a:xfrm>
            <a:off x="958427" y="4168706"/>
            <a:ext cx="7402935" cy="2197816"/>
          </a:xfrm>
          <a:prstGeom prst="rect">
            <a:avLst/>
          </a:prstGeom>
        </p:spPr>
      </p:pic>
    </p:spTree>
    <p:extLst>
      <p:ext uri="{BB962C8B-B14F-4D97-AF65-F5344CB8AC3E}">
        <p14:creationId xmlns:p14="http://schemas.microsoft.com/office/powerpoint/2010/main" val="320042844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265983"/>
            <a:ext cx="7581901" cy="1653988"/>
          </a:xfrm>
        </p:spPr>
        <p:txBody>
          <a:bodyPr/>
          <a:lstStyle/>
          <a:p>
            <a:r>
              <a:rPr lang="es-ES" dirty="0" smtClean="0"/>
              <a:t>William </a:t>
            </a:r>
            <a:r>
              <a:rPr lang="es-ES" dirty="0" err="1" smtClean="0"/>
              <a:t>Paley</a:t>
            </a:r>
            <a:r>
              <a:rPr lang="es-ES" dirty="0" smtClean="0"/>
              <a:t> </a:t>
            </a:r>
            <a:r>
              <a:rPr lang="es-ES" sz="4800" dirty="0" smtClean="0"/>
              <a:t>(1743-1805)</a:t>
            </a:r>
            <a:endParaRPr lang="es-ES" sz="4800" dirty="0"/>
          </a:p>
        </p:txBody>
      </p:sp>
      <p:sp>
        <p:nvSpPr>
          <p:cNvPr id="3" name="Marcador de contenido 2"/>
          <p:cNvSpPr>
            <a:spLocks noGrp="1"/>
          </p:cNvSpPr>
          <p:nvPr>
            <p:ph idx="1"/>
          </p:nvPr>
        </p:nvSpPr>
        <p:spPr>
          <a:xfrm>
            <a:off x="4805431" y="1905488"/>
            <a:ext cx="3929417" cy="3000643"/>
          </a:xfrm>
        </p:spPr>
        <p:txBody>
          <a:bodyPr>
            <a:noAutofit/>
          </a:bodyPr>
          <a:lstStyle/>
          <a:p>
            <a:pPr algn="ctr"/>
            <a:r>
              <a:rPr lang="es-ES" sz="3200" i="1" dirty="0" smtClean="0"/>
              <a:t>Teología Natural o Pruebas de la existencia y los atributos de la Deidad </a:t>
            </a:r>
            <a:r>
              <a:rPr lang="es-ES" sz="3200" dirty="0" smtClean="0"/>
              <a:t>(1802)</a:t>
            </a:r>
            <a:r>
              <a:rPr lang="es-ES" sz="3200" i="1" dirty="0" smtClean="0"/>
              <a:t>.</a:t>
            </a:r>
            <a:endParaRPr lang="es-ES" sz="3200" i="1"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4</a:t>
            </a:fld>
            <a:endParaRPr lang="en-US"/>
          </a:p>
        </p:txBody>
      </p:sp>
      <p:pic>
        <p:nvPicPr>
          <p:cNvPr id="5" name="Imagen 4"/>
          <p:cNvPicPr>
            <a:picLocks noChangeAspect="1"/>
          </p:cNvPicPr>
          <p:nvPr/>
        </p:nvPicPr>
        <p:blipFill>
          <a:blip r:embed="rId3"/>
          <a:stretch>
            <a:fillRect/>
          </a:stretch>
        </p:blipFill>
        <p:spPr>
          <a:xfrm>
            <a:off x="441163" y="1338197"/>
            <a:ext cx="4204991" cy="4513533"/>
          </a:xfrm>
          <a:prstGeom prst="rect">
            <a:avLst/>
          </a:prstGeom>
        </p:spPr>
      </p:pic>
    </p:spTree>
    <p:extLst>
      <p:ext uri="{BB962C8B-B14F-4D97-AF65-F5344CB8AC3E}">
        <p14:creationId xmlns:p14="http://schemas.microsoft.com/office/powerpoint/2010/main" val="139902758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693130" y="1484485"/>
            <a:ext cx="7654267" cy="5236990"/>
          </a:xfrm>
          <a:prstGeom prst="rect">
            <a:avLst/>
          </a:prstGeom>
        </p:spPr>
      </p:pic>
      <p:sp>
        <p:nvSpPr>
          <p:cNvPr id="4" name="Marcador de número de diapositiva 3"/>
          <p:cNvSpPr>
            <a:spLocks noGrp="1"/>
          </p:cNvSpPr>
          <p:nvPr>
            <p:ph type="sldNum" sz="quarter" idx="12"/>
          </p:nvPr>
        </p:nvSpPr>
        <p:spPr/>
        <p:txBody>
          <a:bodyPr/>
          <a:lstStyle/>
          <a:p>
            <a:fld id="{D12AA694-00EB-4F4B-AABB-6F50FB178914}" type="slidenum">
              <a:rPr lang="en-US" smtClean="0"/>
              <a:t>40</a:t>
            </a:fld>
            <a:endParaRPr lang="en-US"/>
          </a:p>
        </p:txBody>
      </p:sp>
      <p:sp>
        <p:nvSpPr>
          <p:cNvPr id="5" name="Título 1"/>
          <p:cNvSpPr>
            <a:spLocks noGrp="1"/>
          </p:cNvSpPr>
          <p:nvPr>
            <p:ph type="title"/>
          </p:nvPr>
        </p:nvSpPr>
        <p:spPr>
          <a:xfrm>
            <a:off x="622564" y="-145986"/>
            <a:ext cx="7773589" cy="1653988"/>
          </a:xfrm>
        </p:spPr>
        <p:txBody>
          <a:bodyPr/>
          <a:lstStyle/>
          <a:p>
            <a:r>
              <a:rPr lang="es-ES" sz="5400" dirty="0"/>
              <a:t>Objeciones más comunes:</a:t>
            </a:r>
          </a:p>
        </p:txBody>
      </p:sp>
      <p:sp>
        <p:nvSpPr>
          <p:cNvPr id="6" name="Marcador de contenido 2"/>
          <p:cNvSpPr>
            <a:spLocks noGrp="1"/>
          </p:cNvSpPr>
          <p:nvPr>
            <p:ph idx="1"/>
          </p:nvPr>
        </p:nvSpPr>
        <p:spPr>
          <a:xfrm>
            <a:off x="931862" y="647629"/>
            <a:ext cx="7581901" cy="3953436"/>
          </a:xfrm>
        </p:spPr>
        <p:txBody>
          <a:bodyPr>
            <a:normAutofit/>
          </a:bodyPr>
          <a:lstStyle/>
          <a:p>
            <a:pPr marL="0" indent="0">
              <a:buNone/>
            </a:pPr>
            <a:endParaRPr lang="es-ES" sz="3600" dirty="0" smtClean="0"/>
          </a:p>
          <a:p>
            <a:pPr marL="742950" indent="-742950">
              <a:buFont typeface="+mj-lt"/>
              <a:buAutoNum type="arabicPeriod" startAt="2"/>
            </a:pPr>
            <a:r>
              <a:rPr lang="es-ES" sz="3600" dirty="0" smtClean="0"/>
              <a:t>La ciencia no puede apelar a un Diseñador sin explicar el origen de dicho Diseñador.</a:t>
            </a:r>
            <a:endParaRPr lang="es-ES" sz="3600" dirty="0"/>
          </a:p>
        </p:txBody>
      </p:sp>
      <p:sp>
        <p:nvSpPr>
          <p:cNvPr id="7"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40</a:t>
            </a:fld>
            <a:endParaRPr lang="en-US"/>
          </a:p>
        </p:txBody>
      </p:sp>
    </p:spTree>
    <p:extLst>
      <p:ext uri="{BB962C8B-B14F-4D97-AF65-F5344CB8AC3E}">
        <p14:creationId xmlns:p14="http://schemas.microsoft.com/office/powerpoint/2010/main" val="47176231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764134" y="1582618"/>
            <a:ext cx="7581901" cy="4939598"/>
          </a:xfrm>
          <a:prstGeom prst="rect">
            <a:avLst/>
          </a:prstGeom>
        </p:spPr>
      </p:pic>
      <p:sp>
        <p:nvSpPr>
          <p:cNvPr id="2" name="Marcador de número de diapositiva 1"/>
          <p:cNvSpPr>
            <a:spLocks noGrp="1"/>
          </p:cNvSpPr>
          <p:nvPr>
            <p:ph type="sldNum" sz="quarter" idx="12"/>
          </p:nvPr>
        </p:nvSpPr>
        <p:spPr/>
        <p:txBody>
          <a:bodyPr/>
          <a:lstStyle/>
          <a:p>
            <a:fld id="{D12AA694-00EB-4F4B-AABB-6F50FB178914}" type="slidenum">
              <a:rPr lang="en-US" smtClean="0"/>
              <a:t>41</a:t>
            </a:fld>
            <a:endParaRPr lang="en-US"/>
          </a:p>
        </p:txBody>
      </p:sp>
      <p:sp>
        <p:nvSpPr>
          <p:cNvPr id="3" name="Título 1"/>
          <p:cNvSpPr txBox="1">
            <a:spLocks/>
          </p:cNvSpPr>
          <p:nvPr/>
        </p:nvSpPr>
        <p:spPr>
          <a:xfrm>
            <a:off x="312061" y="173394"/>
            <a:ext cx="8427787"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4" name="Marcador de contenido 2"/>
          <p:cNvSpPr txBox="1">
            <a:spLocks/>
          </p:cNvSpPr>
          <p:nvPr/>
        </p:nvSpPr>
        <p:spPr>
          <a:xfrm>
            <a:off x="931862" y="717298"/>
            <a:ext cx="7581901" cy="3953436"/>
          </a:xfrm>
          <a:prstGeom prst="rect">
            <a:avLst/>
          </a:prstGeom>
        </p:spPr>
        <p:txBody>
          <a:bodyPr>
            <a:normAutofit/>
          </a:bodyPr>
          <a:lstStyle>
            <a:lvl1pPr marL="403225" indent="-403225" algn="l" defTabSz="914400" rtl="0" eaLnBrk="1" latinLnBrk="0" hangingPunct="1">
              <a:spcBef>
                <a:spcPts val="2000"/>
              </a:spcBef>
              <a:buFontTx/>
              <a:buBlip>
                <a:blip r:embed="rId4"/>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4"/>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4"/>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4"/>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4"/>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4"/>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3"/>
            </a:pPr>
            <a:r>
              <a:rPr lang="es-ES" sz="3600" dirty="0" smtClean="0"/>
              <a:t>Los postulados científicos deben ser verificables, pero se supone que el diseño no lo es.</a:t>
            </a:r>
            <a:endParaRPr lang="es-ES" sz="3600" dirty="0"/>
          </a:p>
        </p:txBody>
      </p:sp>
      <p:sp>
        <p:nvSpPr>
          <p:cNvPr id="5"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41</a:t>
            </a:fld>
            <a:endParaRPr lang="en-US"/>
          </a:p>
        </p:txBody>
      </p:sp>
    </p:spTree>
    <p:extLst>
      <p:ext uri="{BB962C8B-B14F-4D97-AF65-F5344CB8AC3E}">
        <p14:creationId xmlns:p14="http://schemas.microsoft.com/office/powerpoint/2010/main" val="35339222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12AA694-00EB-4F4B-AABB-6F50FB178914}" type="slidenum">
              <a:rPr lang="en-US" smtClean="0"/>
              <a:t>42</a:t>
            </a:fld>
            <a:endParaRPr lang="en-US"/>
          </a:p>
        </p:txBody>
      </p:sp>
      <p:sp>
        <p:nvSpPr>
          <p:cNvPr id="3" name="Título 1"/>
          <p:cNvSpPr txBox="1">
            <a:spLocks/>
          </p:cNvSpPr>
          <p:nvPr/>
        </p:nvSpPr>
        <p:spPr>
          <a:xfrm>
            <a:off x="383370" y="259977"/>
            <a:ext cx="8212138"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5"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42</a:t>
            </a:fld>
            <a:endParaRPr lang="en-US"/>
          </a:p>
        </p:txBody>
      </p:sp>
      <p:sp>
        <p:nvSpPr>
          <p:cNvPr id="4" name="Marcador de contenido 2"/>
          <p:cNvSpPr txBox="1">
            <a:spLocks/>
          </p:cNvSpPr>
          <p:nvPr/>
        </p:nvSpPr>
        <p:spPr>
          <a:xfrm>
            <a:off x="22686" y="1531834"/>
            <a:ext cx="3677558" cy="5842746"/>
          </a:xfrm>
          <a:prstGeom prst="rect">
            <a:avLst/>
          </a:prstGeom>
          <a:noFill/>
        </p:spPr>
        <p:txBody>
          <a:bodyPr>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4"/>
            </a:pPr>
            <a:r>
              <a:rPr lang="es-ES" sz="3600" dirty="0" smtClean="0"/>
              <a:t>El diseño inteligente no permite hacer predicciones.</a:t>
            </a:r>
            <a:endParaRPr lang="es-ES" sz="3600" dirty="0"/>
          </a:p>
        </p:txBody>
      </p:sp>
      <p:pic>
        <p:nvPicPr>
          <p:cNvPr id="7" name="Imagen 6"/>
          <p:cNvPicPr>
            <a:picLocks noChangeAspect="1"/>
          </p:cNvPicPr>
          <p:nvPr/>
        </p:nvPicPr>
        <p:blipFill>
          <a:blip r:embed="rId4"/>
          <a:stretch>
            <a:fillRect/>
          </a:stretch>
        </p:blipFill>
        <p:spPr>
          <a:xfrm>
            <a:off x="3781726" y="1649161"/>
            <a:ext cx="4951426" cy="4972143"/>
          </a:xfrm>
          <a:prstGeom prst="rect">
            <a:avLst/>
          </a:prstGeom>
        </p:spPr>
      </p:pic>
    </p:spTree>
    <p:extLst>
      <p:ext uri="{BB962C8B-B14F-4D97-AF65-F5344CB8AC3E}">
        <p14:creationId xmlns:p14="http://schemas.microsoft.com/office/powerpoint/2010/main" val="3136333161"/>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12AA694-00EB-4F4B-AABB-6F50FB178914}" type="slidenum">
              <a:rPr lang="en-US" smtClean="0"/>
              <a:t>43</a:t>
            </a:fld>
            <a:endParaRPr lang="en-US"/>
          </a:p>
        </p:txBody>
      </p:sp>
      <p:sp>
        <p:nvSpPr>
          <p:cNvPr id="3" name="Título 1"/>
          <p:cNvSpPr txBox="1">
            <a:spLocks/>
          </p:cNvSpPr>
          <p:nvPr/>
        </p:nvSpPr>
        <p:spPr>
          <a:xfrm>
            <a:off x="441106" y="259977"/>
            <a:ext cx="8212138"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4" name="Marcador de contenido 2"/>
          <p:cNvSpPr txBox="1">
            <a:spLocks/>
          </p:cNvSpPr>
          <p:nvPr/>
        </p:nvSpPr>
        <p:spPr>
          <a:xfrm>
            <a:off x="346416" y="723205"/>
            <a:ext cx="8513763" cy="3953436"/>
          </a:xfrm>
          <a:prstGeom prst="rect">
            <a:avLst/>
          </a:prstGeom>
        </p:spPr>
        <p:txBody>
          <a:bodyPr>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5"/>
            </a:pPr>
            <a:r>
              <a:rPr lang="es-ES" sz="3600" dirty="0" smtClean="0"/>
              <a:t>El diseño inteligente está subordinado a intereses religiosos.</a:t>
            </a:r>
            <a:endParaRPr lang="es-ES" sz="3600" dirty="0"/>
          </a:p>
        </p:txBody>
      </p:sp>
      <p:sp>
        <p:nvSpPr>
          <p:cNvPr id="5"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43</a:t>
            </a:fld>
            <a:endParaRPr lang="en-US"/>
          </a:p>
        </p:txBody>
      </p:sp>
      <p:pic>
        <p:nvPicPr>
          <p:cNvPr id="6" name="Imagen 5"/>
          <p:cNvPicPr>
            <a:picLocks noChangeAspect="1"/>
          </p:cNvPicPr>
          <p:nvPr/>
        </p:nvPicPr>
        <p:blipFill>
          <a:blip r:embed="rId4"/>
          <a:stretch>
            <a:fillRect/>
          </a:stretch>
        </p:blipFill>
        <p:spPr>
          <a:xfrm>
            <a:off x="1270000" y="3219450"/>
            <a:ext cx="3683000" cy="2025650"/>
          </a:xfrm>
          <a:prstGeom prst="rect">
            <a:avLst/>
          </a:prstGeom>
        </p:spPr>
      </p:pic>
      <p:pic>
        <p:nvPicPr>
          <p:cNvPr id="7" name="Imagen 6"/>
          <p:cNvPicPr>
            <a:picLocks noChangeAspect="1"/>
          </p:cNvPicPr>
          <p:nvPr/>
        </p:nvPicPr>
        <p:blipFill>
          <a:blip r:embed="rId5"/>
          <a:stretch>
            <a:fillRect/>
          </a:stretch>
        </p:blipFill>
        <p:spPr>
          <a:xfrm>
            <a:off x="5484956" y="3204876"/>
            <a:ext cx="2983935" cy="2039022"/>
          </a:xfrm>
          <a:prstGeom prst="rect">
            <a:avLst/>
          </a:prstGeom>
        </p:spPr>
      </p:pic>
      <p:sp>
        <p:nvSpPr>
          <p:cNvPr id="8" name="CuadroTexto 7"/>
          <p:cNvSpPr txBox="1"/>
          <p:nvPr/>
        </p:nvSpPr>
        <p:spPr>
          <a:xfrm>
            <a:off x="5513824" y="5252626"/>
            <a:ext cx="2983935" cy="523220"/>
          </a:xfrm>
          <a:prstGeom prst="rect">
            <a:avLst/>
          </a:prstGeom>
          <a:noFill/>
        </p:spPr>
        <p:txBody>
          <a:bodyPr wrap="square" rtlCol="0">
            <a:spAutoFit/>
          </a:bodyPr>
          <a:lstStyle/>
          <a:p>
            <a:pPr algn="ctr"/>
            <a:r>
              <a:rPr lang="es-ES" sz="2800" dirty="0" smtClean="0"/>
              <a:t>Steven </a:t>
            </a:r>
            <a:r>
              <a:rPr lang="es-ES" sz="2800" dirty="0" err="1" smtClean="0"/>
              <a:t>Weinberg</a:t>
            </a:r>
            <a:endParaRPr lang="es-ES" sz="2800" dirty="0"/>
          </a:p>
        </p:txBody>
      </p:sp>
      <p:sp>
        <p:nvSpPr>
          <p:cNvPr id="10" name="CuadroTexto 9"/>
          <p:cNvSpPr txBox="1"/>
          <p:nvPr/>
        </p:nvSpPr>
        <p:spPr>
          <a:xfrm>
            <a:off x="1627116" y="5202999"/>
            <a:ext cx="2983935" cy="523220"/>
          </a:xfrm>
          <a:prstGeom prst="rect">
            <a:avLst/>
          </a:prstGeom>
          <a:noFill/>
        </p:spPr>
        <p:txBody>
          <a:bodyPr wrap="square" rtlCol="0">
            <a:spAutoFit/>
          </a:bodyPr>
          <a:lstStyle/>
          <a:p>
            <a:pPr algn="ctr"/>
            <a:r>
              <a:rPr lang="es-ES" sz="2800" dirty="0" smtClean="0"/>
              <a:t>Stephen </a:t>
            </a:r>
            <a:r>
              <a:rPr lang="es-ES" sz="2800" dirty="0" err="1" smtClean="0"/>
              <a:t>Hawking</a:t>
            </a:r>
            <a:endParaRPr lang="es-ES" sz="2800" dirty="0"/>
          </a:p>
        </p:txBody>
      </p:sp>
    </p:spTree>
    <p:extLst>
      <p:ext uri="{BB962C8B-B14F-4D97-AF65-F5344CB8AC3E}">
        <p14:creationId xmlns:p14="http://schemas.microsoft.com/office/powerpoint/2010/main" val="334866426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12AA694-00EB-4F4B-AABB-6F50FB178914}" type="slidenum">
              <a:rPr lang="en-US" smtClean="0"/>
              <a:t>44</a:t>
            </a:fld>
            <a:endParaRPr lang="en-US"/>
          </a:p>
        </p:txBody>
      </p:sp>
      <p:sp>
        <p:nvSpPr>
          <p:cNvPr id="3" name="Título 1"/>
          <p:cNvSpPr txBox="1">
            <a:spLocks/>
          </p:cNvSpPr>
          <p:nvPr/>
        </p:nvSpPr>
        <p:spPr>
          <a:xfrm>
            <a:off x="482110" y="-31006"/>
            <a:ext cx="8010408"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4" name="Marcador de contenido 2"/>
          <p:cNvSpPr txBox="1">
            <a:spLocks/>
          </p:cNvSpPr>
          <p:nvPr/>
        </p:nvSpPr>
        <p:spPr>
          <a:xfrm>
            <a:off x="370388" y="300062"/>
            <a:ext cx="8249199" cy="3953436"/>
          </a:xfrm>
          <a:prstGeom prst="rect">
            <a:avLst/>
          </a:prstGeom>
        </p:spPr>
        <p:txBody>
          <a:bodyPr>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6"/>
            </a:pPr>
            <a:r>
              <a:rPr lang="es-ES" sz="3600" dirty="0" smtClean="0"/>
              <a:t>El argumento del diseño inteligente parte de la ignorancia.</a:t>
            </a:r>
            <a:endParaRPr lang="es-ES" sz="3600" dirty="0"/>
          </a:p>
        </p:txBody>
      </p:sp>
      <p:sp>
        <p:nvSpPr>
          <p:cNvPr id="5"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44</a:t>
            </a:fld>
            <a:endParaRPr lang="en-US"/>
          </a:p>
        </p:txBody>
      </p:sp>
      <p:pic>
        <p:nvPicPr>
          <p:cNvPr id="6" name="Imagen 5"/>
          <p:cNvPicPr>
            <a:picLocks noChangeAspect="1"/>
          </p:cNvPicPr>
          <p:nvPr/>
        </p:nvPicPr>
        <p:blipFill>
          <a:blip r:embed="rId4"/>
          <a:stretch>
            <a:fillRect/>
          </a:stretch>
        </p:blipFill>
        <p:spPr>
          <a:xfrm>
            <a:off x="1878419" y="2579402"/>
            <a:ext cx="5291272" cy="4074280"/>
          </a:xfrm>
          <a:prstGeom prst="rect">
            <a:avLst/>
          </a:prstGeom>
        </p:spPr>
      </p:pic>
    </p:spTree>
    <p:extLst>
      <p:ext uri="{BB962C8B-B14F-4D97-AF65-F5344CB8AC3E}">
        <p14:creationId xmlns:p14="http://schemas.microsoft.com/office/powerpoint/2010/main" val="2151461062"/>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12AA694-00EB-4F4B-AABB-6F50FB178914}" type="slidenum">
              <a:rPr lang="en-US" smtClean="0"/>
              <a:t>45</a:t>
            </a:fld>
            <a:endParaRPr lang="en-US"/>
          </a:p>
        </p:txBody>
      </p:sp>
      <p:sp>
        <p:nvSpPr>
          <p:cNvPr id="3" name="Título 1"/>
          <p:cNvSpPr txBox="1">
            <a:spLocks/>
          </p:cNvSpPr>
          <p:nvPr/>
        </p:nvSpPr>
        <p:spPr>
          <a:xfrm>
            <a:off x="244006" y="74806"/>
            <a:ext cx="8433711"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4" name="Marcador de contenido 2"/>
          <p:cNvSpPr txBox="1">
            <a:spLocks/>
          </p:cNvSpPr>
          <p:nvPr/>
        </p:nvSpPr>
        <p:spPr>
          <a:xfrm>
            <a:off x="931862" y="386948"/>
            <a:ext cx="7581901" cy="3953436"/>
          </a:xfrm>
          <a:prstGeom prst="rect">
            <a:avLst/>
          </a:prstGeom>
        </p:spPr>
        <p:txBody>
          <a:bodyPr>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7"/>
            </a:pPr>
            <a:r>
              <a:rPr lang="es-ES" sz="3600" dirty="0" smtClean="0"/>
              <a:t>El diseño inteligente vulnera el consenso científico.</a:t>
            </a:r>
            <a:endParaRPr lang="es-ES" sz="3600" dirty="0"/>
          </a:p>
        </p:txBody>
      </p:sp>
      <p:sp>
        <p:nvSpPr>
          <p:cNvPr id="5"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45</a:t>
            </a:fld>
            <a:endParaRPr lang="en-US"/>
          </a:p>
        </p:txBody>
      </p:sp>
      <p:pic>
        <p:nvPicPr>
          <p:cNvPr id="6" name="Imagen 5"/>
          <p:cNvPicPr>
            <a:picLocks noChangeAspect="1"/>
          </p:cNvPicPr>
          <p:nvPr/>
        </p:nvPicPr>
        <p:blipFill>
          <a:blip r:embed="rId4"/>
          <a:stretch>
            <a:fillRect/>
          </a:stretch>
        </p:blipFill>
        <p:spPr>
          <a:xfrm>
            <a:off x="1984248" y="2638986"/>
            <a:ext cx="5286599" cy="3964949"/>
          </a:xfrm>
          <a:prstGeom prst="rect">
            <a:avLst/>
          </a:prstGeom>
        </p:spPr>
      </p:pic>
    </p:spTree>
    <p:extLst>
      <p:ext uri="{BB962C8B-B14F-4D97-AF65-F5344CB8AC3E}">
        <p14:creationId xmlns:p14="http://schemas.microsoft.com/office/powerpoint/2010/main" val="2324059544"/>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12AA694-00EB-4F4B-AABB-6F50FB178914}" type="slidenum">
              <a:rPr lang="en-US" smtClean="0"/>
              <a:t>46</a:t>
            </a:fld>
            <a:endParaRPr lang="en-US"/>
          </a:p>
        </p:txBody>
      </p:sp>
      <p:sp>
        <p:nvSpPr>
          <p:cNvPr id="3" name="Título 1"/>
          <p:cNvSpPr txBox="1">
            <a:spLocks/>
          </p:cNvSpPr>
          <p:nvPr/>
        </p:nvSpPr>
        <p:spPr>
          <a:xfrm>
            <a:off x="349830" y="-4553"/>
            <a:ext cx="8212138"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4" name="Marcador de contenido 2"/>
          <p:cNvSpPr txBox="1">
            <a:spLocks/>
          </p:cNvSpPr>
          <p:nvPr/>
        </p:nvSpPr>
        <p:spPr>
          <a:xfrm>
            <a:off x="931862" y="379421"/>
            <a:ext cx="7581901" cy="3953436"/>
          </a:xfrm>
          <a:prstGeom prst="rect">
            <a:avLst/>
          </a:prstGeom>
        </p:spPr>
        <p:txBody>
          <a:bodyPr>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8"/>
            </a:pPr>
            <a:r>
              <a:rPr lang="es-ES" sz="3600" dirty="0" smtClean="0"/>
              <a:t>El diseño inteligente impide el progreso de la ciencia.</a:t>
            </a:r>
            <a:endParaRPr lang="es-ES" sz="3600" dirty="0"/>
          </a:p>
        </p:txBody>
      </p:sp>
      <p:sp>
        <p:nvSpPr>
          <p:cNvPr id="5"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46</a:t>
            </a:fld>
            <a:endParaRPr lang="en-US"/>
          </a:p>
        </p:txBody>
      </p:sp>
      <p:pic>
        <p:nvPicPr>
          <p:cNvPr id="6" name="Imagen 5"/>
          <p:cNvPicPr>
            <a:picLocks noChangeAspect="1"/>
          </p:cNvPicPr>
          <p:nvPr/>
        </p:nvPicPr>
        <p:blipFill>
          <a:blip r:embed="rId4"/>
          <a:stretch>
            <a:fillRect/>
          </a:stretch>
        </p:blipFill>
        <p:spPr>
          <a:xfrm>
            <a:off x="2619204" y="2679813"/>
            <a:ext cx="3977487" cy="3913592"/>
          </a:xfrm>
          <a:prstGeom prst="rect">
            <a:avLst/>
          </a:prstGeom>
        </p:spPr>
      </p:pic>
    </p:spTree>
    <p:extLst>
      <p:ext uri="{BB962C8B-B14F-4D97-AF65-F5344CB8AC3E}">
        <p14:creationId xmlns:p14="http://schemas.microsoft.com/office/powerpoint/2010/main" val="414057525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12AA694-00EB-4F4B-AABB-6F50FB178914}" type="slidenum">
              <a:rPr lang="en-US" smtClean="0"/>
              <a:t>47</a:t>
            </a:fld>
            <a:endParaRPr lang="en-US"/>
          </a:p>
        </p:txBody>
      </p:sp>
      <p:sp>
        <p:nvSpPr>
          <p:cNvPr id="3" name="Título 1"/>
          <p:cNvSpPr txBox="1">
            <a:spLocks/>
          </p:cNvSpPr>
          <p:nvPr/>
        </p:nvSpPr>
        <p:spPr>
          <a:xfrm>
            <a:off x="458538" y="54225"/>
            <a:ext cx="8139171"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4" name="Marcador de contenido 2"/>
          <p:cNvSpPr txBox="1">
            <a:spLocks/>
          </p:cNvSpPr>
          <p:nvPr/>
        </p:nvSpPr>
        <p:spPr>
          <a:xfrm>
            <a:off x="579032" y="452763"/>
            <a:ext cx="7581901" cy="3953436"/>
          </a:xfrm>
          <a:prstGeom prst="rect">
            <a:avLst/>
          </a:prstGeom>
        </p:spPr>
        <p:txBody>
          <a:bodyPr>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9"/>
            </a:pPr>
            <a:r>
              <a:rPr lang="es-ES" sz="3600" dirty="0" smtClean="0"/>
              <a:t>El diseño inteligente viola el método científico.</a:t>
            </a:r>
            <a:endParaRPr lang="es-ES" sz="3600" dirty="0"/>
          </a:p>
        </p:txBody>
      </p:sp>
      <p:sp>
        <p:nvSpPr>
          <p:cNvPr id="5"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47</a:t>
            </a:fld>
            <a:endParaRPr lang="en-US"/>
          </a:p>
        </p:txBody>
      </p:sp>
      <p:pic>
        <p:nvPicPr>
          <p:cNvPr id="6" name="Imagen 5"/>
          <p:cNvPicPr>
            <a:picLocks noChangeAspect="1"/>
          </p:cNvPicPr>
          <p:nvPr/>
        </p:nvPicPr>
        <p:blipFill>
          <a:blip r:embed="rId4"/>
          <a:stretch>
            <a:fillRect/>
          </a:stretch>
        </p:blipFill>
        <p:spPr>
          <a:xfrm>
            <a:off x="3646888" y="1603744"/>
            <a:ext cx="5188925" cy="5182382"/>
          </a:xfrm>
          <a:prstGeom prst="rect">
            <a:avLst/>
          </a:prstGeom>
        </p:spPr>
      </p:pic>
    </p:spTree>
    <p:extLst>
      <p:ext uri="{BB962C8B-B14F-4D97-AF65-F5344CB8AC3E}">
        <p14:creationId xmlns:p14="http://schemas.microsoft.com/office/powerpoint/2010/main" val="341377072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12AA694-00EB-4F4B-AABB-6F50FB178914}" type="slidenum">
              <a:rPr lang="en-US" smtClean="0"/>
              <a:t>48</a:t>
            </a:fld>
            <a:endParaRPr lang="en-US"/>
          </a:p>
        </p:txBody>
      </p:sp>
      <p:sp>
        <p:nvSpPr>
          <p:cNvPr id="3" name="Título 1"/>
          <p:cNvSpPr txBox="1">
            <a:spLocks/>
          </p:cNvSpPr>
          <p:nvPr/>
        </p:nvSpPr>
        <p:spPr>
          <a:xfrm>
            <a:off x="402742" y="-31006"/>
            <a:ext cx="8212138"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4" name="Marcador de contenido 2"/>
          <p:cNvSpPr txBox="1">
            <a:spLocks/>
          </p:cNvSpPr>
          <p:nvPr/>
        </p:nvSpPr>
        <p:spPr>
          <a:xfrm>
            <a:off x="502664" y="300062"/>
            <a:ext cx="8275659" cy="3953436"/>
          </a:xfrm>
          <a:prstGeom prst="rect">
            <a:avLst/>
          </a:prstGeom>
        </p:spPr>
        <p:txBody>
          <a:bodyPr>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10"/>
            </a:pPr>
            <a:r>
              <a:rPr lang="es-ES" sz="3600" dirty="0" smtClean="0"/>
              <a:t>La imperfección de los seres vivos va en contra del diseño inteligente.</a:t>
            </a:r>
            <a:endParaRPr lang="es-ES" sz="3600" dirty="0"/>
          </a:p>
        </p:txBody>
      </p:sp>
      <p:sp>
        <p:nvSpPr>
          <p:cNvPr id="5"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48</a:t>
            </a:fld>
            <a:endParaRPr lang="en-US"/>
          </a:p>
        </p:txBody>
      </p:sp>
      <p:pic>
        <p:nvPicPr>
          <p:cNvPr id="6" name="Imagen 5"/>
          <p:cNvPicPr>
            <a:picLocks noChangeAspect="1"/>
          </p:cNvPicPr>
          <p:nvPr/>
        </p:nvPicPr>
        <p:blipFill>
          <a:blip r:embed="rId4"/>
          <a:stretch>
            <a:fillRect/>
          </a:stretch>
        </p:blipFill>
        <p:spPr>
          <a:xfrm>
            <a:off x="1005339" y="2664574"/>
            <a:ext cx="7169689" cy="4584700"/>
          </a:xfrm>
          <a:prstGeom prst="rect">
            <a:avLst/>
          </a:prstGeom>
        </p:spPr>
      </p:pic>
      <p:sp>
        <p:nvSpPr>
          <p:cNvPr id="7" name="CuadroTexto 6"/>
          <p:cNvSpPr txBox="1"/>
          <p:nvPr/>
        </p:nvSpPr>
        <p:spPr>
          <a:xfrm>
            <a:off x="1640298" y="6120118"/>
            <a:ext cx="6217259" cy="923330"/>
          </a:xfrm>
          <a:prstGeom prst="rect">
            <a:avLst/>
          </a:prstGeom>
          <a:solidFill>
            <a:schemeClr val="bg1"/>
          </a:solidFill>
        </p:spPr>
        <p:txBody>
          <a:bodyPr wrap="square" rtlCol="0">
            <a:spAutoFit/>
          </a:bodyPr>
          <a:lstStyle/>
          <a:p>
            <a:pPr algn="ctr"/>
            <a:endParaRPr lang="es-ES" dirty="0" smtClean="0"/>
          </a:p>
          <a:p>
            <a:pPr algn="ctr"/>
            <a:r>
              <a:rPr lang="es-ES" dirty="0" smtClean="0"/>
              <a:t>48</a:t>
            </a:r>
          </a:p>
          <a:p>
            <a:pPr algn="ctr"/>
            <a:endParaRPr lang="es-ES" dirty="0"/>
          </a:p>
        </p:txBody>
      </p:sp>
    </p:spTree>
    <p:extLst>
      <p:ext uri="{BB962C8B-B14F-4D97-AF65-F5344CB8AC3E}">
        <p14:creationId xmlns:p14="http://schemas.microsoft.com/office/powerpoint/2010/main" val="19685149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12AA694-00EB-4F4B-AABB-6F50FB178914}" type="slidenum">
              <a:rPr lang="en-US" smtClean="0"/>
              <a:t>49</a:t>
            </a:fld>
            <a:endParaRPr lang="en-US"/>
          </a:p>
        </p:txBody>
      </p:sp>
      <p:sp>
        <p:nvSpPr>
          <p:cNvPr id="3" name="Título 1"/>
          <p:cNvSpPr txBox="1">
            <a:spLocks/>
          </p:cNvSpPr>
          <p:nvPr/>
        </p:nvSpPr>
        <p:spPr>
          <a:xfrm>
            <a:off x="406382" y="-2739"/>
            <a:ext cx="8212138"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4" name="Marcador de contenido 2"/>
          <p:cNvSpPr txBox="1">
            <a:spLocks/>
          </p:cNvSpPr>
          <p:nvPr/>
        </p:nvSpPr>
        <p:spPr>
          <a:xfrm>
            <a:off x="175162" y="362038"/>
            <a:ext cx="8925048" cy="1892950"/>
          </a:xfrm>
          <a:prstGeom prst="rect">
            <a:avLst/>
          </a:prstGeom>
        </p:spPr>
        <p:txBody>
          <a:bodyPr>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11"/>
            </a:pPr>
            <a:r>
              <a:rPr lang="es-ES" sz="3600" dirty="0" smtClean="0"/>
              <a:t>El diseño inteligente se basa en la Biblia.</a:t>
            </a:r>
            <a:endParaRPr lang="es-ES" sz="3600" dirty="0"/>
          </a:p>
        </p:txBody>
      </p:sp>
      <p:sp>
        <p:nvSpPr>
          <p:cNvPr id="5"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pPr/>
              <a:t>49</a:t>
            </a:fld>
            <a:endParaRPr lang="en-US"/>
          </a:p>
        </p:txBody>
      </p:sp>
      <p:pic>
        <p:nvPicPr>
          <p:cNvPr id="6" name="Imagen 5"/>
          <p:cNvPicPr>
            <a:picLocks noChangeAspect="1"/>
          </p:cNvPicPr>
          <p:nvPr/>
        </p:nvPicPr>
        <p:blipFill>
          <a:blip r:embed="rId4"/>
          <a:stretch>
            <a:fillRect/>
          </a:stretch>
        </p:blipFill>
        <p:spPr>
          <a:xfrm>
            <a:off x="1445102" y="2372283"/>
            <a:ext cx="6253828" cy="4166670"/>
          </a:xfrm>
          <a:prstGeom prst="rect">
            <a:avLst/>
          </a:prstGeom>
        </p:spPr>
      </p:pic>
    </p:spTree>
    <p:extLst>
      <p:ext uri="{BB962C8B-B14F-4D97-AF65-F5344CB8AC3E}">
        <p14:creationId xmlns:p14="http://schemas.microsoft.com/office/powerpoint/2010/main" val="13751601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630365" y="294938"/>
            <a:ext cx="5228978" cy="1653988"/>
          </a:xfrm>
        </p:spPr>
        <p:txBody>
          <a:bodyPr/>
          <a:lstStyle/>
          <a:p>
            <a:r>
              <a:rPr lang="es-ES" dirty="0" smtClean="0"/>
              <a:t>La sombra de Darwin</a:t>
            </a:r>
            <a:endParaRPr lang="es-ES" dirty="0"/>
          </a:p>
        </p:txBody>
      </p:sp>
      <p:sp>
        <p:nvSpPr>
          <p:cNvPr id="3" name="Marcador de contenido 2"/>
          <p:cNvSpPr>
            <a:spLocks noGrp="1"/>
          </p:cNvSpPr>
          <p:nvPr>
            <p:ph idx="1"/>
          </p:nvPr>
        </p:nvSpPr>
        <p:spPr>
          <a:xfrm>
            <a:off x="779462" y="2430476"/>
            <a:ext cx="7581901" cy="3953436"/>
          </a:xfrm>
        </p:spPr>
        <p:txBody>
          <a:bodyPr>
            <a:normAutofit fontScale="85000" lnSpcReduction="20000"/>
          </a:bodyPr>
          <a:lstStyle/>
          <a:p>
            <a:r>
              <a:rPr lang="es-ES" sz="3800" i="1" dirty="0" smtClean="0"/>
              <a:t>“El mayor logro de Darwin fue mostrar que la complejidad y funcionalidad de los seres vivos era el resultado de un proceso natural -la selección natural- sin necesidad de recurrir a la existencia de un Creador u otro agente externo.”</a:t>
            </a:r>
          </a:p>
          <a:p>
            <a:endParaRPr lang="es-ES" sz="3200" i="1" dirty="0" smtClean="0"/>
          </a:p>
          <a:p>
            <a:pPr lvl="8" algn="r"/>
            <a:r>
              <a:rPr lang="es-ES" sz="2600" dirty="0" smtClean="0"/>
              <a:t>Francisco J.  Ayala, </a:t>
            </a:r>
            <a:r>
              <a:rPr lang="es-ES" sz="2600" i="1" dirty="0" err="1" smtClean="0"/>
              <a:t>Darwin’s</a:t>
            </a:r>
            <a:r>
              <a:rPr lang="es-ES" sz="2600" i="1" dirty="0" smtClean="0"/>
              <a:t> </a:t>
            </a:r>
            <a:r>
              <a:rPr lang="es-ES" sz="2600" i="1" dirty="0" err="1" smtClean="0"/>
              <a:t>Gift</a:t>
            </a:r>
            <a:r>
              <a:rPr lang="es-ES" sz="2600" i="1" dirty="0" smtClean="0"/>
              <a:t> </a:t>
            </a:r>
            <a:r>
              <a:rPr lang="es-ES" sz="2600" i="1" dirty="0" err="1" smtClean="0"/>
              <a:t>to</a:t>
            </a:r>
            <a:r>
              <a:rPr lang="es-ES" sz="2600" i="1" dirty="0" smtClean="0"/>
              <a:t> </a:t>
            </a:r>
            <a:r>
              <a:rPr lang="es-ES" sz="2600" i="1" dirty="0" err="1" smtClean="0"/>
              <a:t>Science</a:t>
            </a:r>
            <a:r>
              <a:rPr lang="es-ES" sz="2600" i="1" dirty="0" smtClean="0"/>
              <a:t> and </a:t>
            </a:r>
            <a:r>
              <a:rPr lang="es-ES" sz="2600" i="1" dirty="0" err="1" smtClean="0"/>
              <a:t>Religion</a:t>
            </a:r>
            <a:r>
              <a:rPr lang="es-ES" sz="2600" dirty="0" smtClean="0"/>
              <a:t>, Washington, Joseph Henry </a:t>
            </a:r>
            <a:r>
              <a:rPr lang="es-ES" sz="2600" dirty="0" err="1" smtClean="0"/>
              <a:t>Press</a:t>
            </a:r>
            <a:r>
              <a:rPr lang="es-ES" sz="2600" dirty="0" smtClean="0"/>
              <a:t>, 2007, p. 42. </a:t>
            </a:r>
            <a:endParaRPr lang="es-ES" sz="26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5</a:t>
            </a:fld>
            <a:endParaRPr lang="en-US"/>
          </a:p>
        </p:txBody>
      </p:sp>
      <p:pic>
        <p:nvPicPr>
          <p:cNvPr id="5" name="Imagen 4"/>
          <p:cNvPicPr>
            <a:picLocks noChangeAspect="1"/>
          </p:cNvPicPr>
          <p:nvPr/>
        </p:nvPicPr>
        <p:blipFill>
          <a:blip r:embed="rId3"/>
          <a:stretch>
            <a:fillRect/>
          </a:stretch>
        </p:blipFill>
        <p:spPr>
          <a:xfrm>
            <a:off x="981081" y="405575"/>
            <a:ext cx="2624385" cy="1750957"/>
          </a:xfrm>
          <a:prstGeom prst="rect">
            <a:avLst/>
          </a:prstGeom>
        </p:spPr>
      </p:pic>
    </p:spTree>
    <p:extLst>
      <p:ext uri="{BB962C8B-B14F-4D97-AF65-F5344CB8AC3E}">
        <p14:creationId xmlns:p14="http://schemas.microsoft.com/office/powerpoint/2010/main" val="16055551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12AA694-00EB-4F4B-AABB-6F50FB178914}" type="slidenum">
              <a:rPr lang="en-US" smtClean="0">
                <a:solidFill>
                  <a:schemeClr val="tx1"/>
                </a:solidFill>
              </a:rPr>
              <a:t>50</a:t>
            </a:fld>
            <a:endParaRPr lang="en-US">
              <a:solidFill>
                <a:schemeClr val="tx1"/>
              </a:solidFill>
            </a:endParaRPr>
          </a:p>
        </p:txBody>
      </p:sp>
      <p:sp>
        <p:nvSpPr>
          <p:cNvPr id="3" name="Título 1"/>
          <p:cNvSpPr txBox="1">
            <a:spLocks/>
          </p:cNvSpPr>
          <p:nvPr/>
        </p:nvSpPr>
        <p:spPr>
          <a:xfrm>
            <a:off x="428277" y="-2739"/>
            <a:ext cx="8212138"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4" name="Marcador de contenido 2"/>
          <p:cNvSpPr txBox="1">
            <a:spLocks/>
          </p:cNvSpPr>
          <p:nvPr/>
        </p:nvSpPr>
        <p:spPr>
          <a:xfrm>
            <a:off x="197055" y="340145"/>
            <a:ext cx="8513763" cy="3953436"/>
          </a:xfrm>
          <a:prstGeom prst="rect">
            <a:avLst/>
          </a:prstGeom>
        </p:spPr>
        <p:txBody>
          <a:bodyPr>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12"/>
            </a:pPr>
            <a:r>
              <a:rPr lang="es-ES" sz="3600" dirty="0" smtClean="0"/>
              <a:t>No existen artículos sobre el diseño inteligente en publicaciones científicas reconocidas.</a:t>
            </a:r>
            <a:endParaRPr lang="es-ES" sz="3600" dirty="0"/>
          </a:p>
        </p:txBody>
      </p:sp>
      <p:sp>
        <p:nvSpPr>
          <p:cNvPr id="5" name="Marcador de número de diapositiva 3"/>
          <p:cNvSpPr txBox="1">
            <a:spLocks/>
          </p:cNvSpPr>
          <p:nvPr/>
        </p:nvSpPr>
        <p:spPr>
          <a:xfrm>
            <a:off x="4343400" y="6508750"/>
            <a:ext cx="762000" cy="365125"/>
          </a:xfrm>
          <a:prstGeom prst="rect">
            <a:avLst/>
          </a:prstGeom>
        </p:spPr>
        <p:txBody>
          <a:bodyPr vert="horz" lIns="91440" tIns="45720" rIns="91440" bIns="45720" rtlCol="0" anchor="ctr"/>
          <a:lstStyle>
            <a:defPPr>
              <a:defRPr lang="en-US"/>
            </a:defPPr>
            <a:lvl1pPr marL="0" algn="ctr" defTabSz="914400" rtl="0" eaLnBrk="1" latinLnBrk="0" hangingPunct="1">
              <a:defRPr sz="1100"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2AA694-00EB-4F4B-AABB-6F50FB178914}" type="slidenum">
              <a:rPr lang="en-US" smtClean="0">
                <a:solidFill>
                  <a:schemeClr val="tx1"/>
                </a:solidFill>
              </a:rPr>
              <a:pPr/>
              <a:t>50</a:t>
            </a:fld>
            <a:endParaRPr lang="en-US">
              <a:solidFill>
                <a:schemeClr val="tx1"/>
              </a:solidFill>
            </a:endParaRPr>
          </a:p>
        </p:txBody>
      </p:sp>
      <p:sp>
        <p:nvSpPr>
          <p:cNvPr id="6" name="CuadroTexto 5"/>
          <p:cNvSpPr txBox="1"/>
          <p:nvPr/>
        </p:nvSpPr>
        <p:spPr>
          <a:xfrm>
            <a:off x="654886" y="6060990"/>
            <a:ext cx="7742780" cy="584776"/>
          </a:xfrm>
          <a:prstGeom prst="rect">
            <a:avLst/>
          </a:prstGeom>
          <a:solidFill>
            <a:srgbClr val="000000"/>
          </a:solidFill>
        </p:spPr>
        <p:txBody>
          <a:bodyPr wrap="square" rtlCol="0">
            <a:spAutoFit/>
          </a:bodyPr>
          <a:lstStyle/>
          <a:p>
            <a:pPr algn="ctr"/>
            <a:r>
              <a:rPr lang="es-ES" sz="3200" dirty="0">
                <a:solidFill>
                  <a:srgbClr val="FFFF00"/>
                </a:solidFill>
              </a:rPr>
              <a:t>(ver http://</a:t>
            </a:r>
            <a:r>
              <a:rPr lang="es-ES" sz="3200" dirty="0" err="1">
                <a:solidFill>
                  <a:srgbClr val="FFFF00"/>
                </a:solidFill>
              </a:rPr>
              <a:t>www.discovery.org</a:t>
            </a:r>
            <a:r>
              <a:rPr lang="es-ES" sz="3200" dirty="0">
                <a:solidFill>
                  <a:srgbClr val="FFFF00"/>
                </a:solidFill>
              </a:rPr>
              <a:t>/a/2640)</a:t>
            </a:r>
          </a:p>
        </p:txBody>
      </p:sp>
      <p:pic>
        <p:nvPicPr>
          <p:cNvPr id="7" name="Imagen 6"/>
          <p:cNvPicPr>
            <a:picLocks noChangeAspect="1"/>
          </p:cNvPicPr>
          <p:nvPr/>
        </p:nvPicPr>
        <p:blipFill>
          <a:blip r:embed="rId4"/>
          <a:stretch>
            <a:fillRect/>
          </a:stretch>
        </p:blipFill>
        <p:spPr>
          <a:xfrm>
            <a:off x="654886" y="3322348"/>
            <a:ext cx="7742780" cy="2227375"/>
          </a:xfrm>
          <a:prstGeom prst="rect">
            <a:avLst/>
          </a:prstGeom>
          <a:solidFill>
            <a:schemeClr val="accent1">
              <a:lumMod val="40000"/>
              <a:lumOff val="60000"/>
            </a:schemeClr>
          </a:solidFill>
        </p:spPr>
      </p:pic>
    </p:spTree>
    <p:extLst>
      <p:ext uri="{BB962C8B-B14F-4D97-AF65-F5344CB8AC3E}">
        <p14:creationId xmlns:p14="http://schemas.microsoft.com/office/powerpoint/2010/main" val="269576105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12AA694-00EB-4F4B-AABB-6F50FB178914}" type="slidenum">
              <a:rPr lang="en-US" smtClean="0"/>
              <a:t>51</a:t>
            </a:fld>
            <a:endParaRPr lang="en-US"/>
          </a:p>
        </p:txBody>
      </p:sp>
      <p:sp>
        <p:nvSpPr>
          <p:cNvPr id="3" name="Título 1"/>
          <p:cNvSpPr txBox="1">
            <a:spLocks/>
          </p:cNvSpPr>
          <p:nvPr/>
        </p:nvSpPr>
        <p:spPr>
          <a:xfrm>
            <a:off x="406382" y="-24632"/>
            <a:ext cx="8212138" cy="1653988"/>
          </a:xfrm>
          <a:prstGeom prst="rect">
            <a:avLst/>
          </a:prstGeom>
        </p:spPr>
        <p:txBody>
          <a:bodyPr/>
          <a:lst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s-ES" sz="5400" dirty="0" smtClean="0"/>
              <a:t>Objeciones más comunes:</a:t>
            </a:r>
            <a:endParaRPr lang="es-ES" sz="5400" dirty="0"/>
          </a:p>
        </p:txBody>
      </p:sp>
      <p:sp>
        <p:nvSpPr>
          <p:cNvPr id="4" name="Marcador de contenido 2"/>
          <p:cNvSpPr txBox="1">
            <a:spLocks/>
          </p:cNvSpPr>
          <p:nvPr/>
        </p:nvSpPr>
        <p:spPr>
          <a:xfrm>
            <a:off x="153267" y="909363"/>
            <a:ext cx="5320545" cy="3953436"/>
          </a:xfrm>
          <a:prstGeom prst="rect">
            <a:avLst/>
          </a:prstGeom>
        </p:spPr>
        <p:txBody>
          <a:bodyPr>
            <a:normAutofit/>
          </a:bodyPr>
          <a:lstStyle>
            <a:lvl1pPr marL="403225" indent="-403225" algn="l" defTabSz="914400" rtl="0" eaLnBrk="1" latinLnBrk="0" hangingPunct="1">
              <a:spcBef>
                <a:spcPts val="2000"/>
              </a:spcBef>
              <a:buFontTx/>
              <a:buBlip>
                <a:blip r:embed="rId3"/>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3"/>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3"/>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3"/>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3"/>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3"/>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marL="0" indent="0">
              <a:buFontTx/>
              <a:buNone/>
            </a:pPr>
            <a:endParaRPr lang="es-ES" sz="3600" dirty="0" smtClean="0"/>
          </a:p>
          <a:p>
            <a:pPr marL="742950" indent="-742950">
              <a:buFont typeface="+mj-lt"/>
              <a:buAutoNum type="arabicPeriod" startAt="13"/>
            </a:pPr>
            <a:r>
              <a:rPr lang="es-ES" sz="3600" dirty="0" smtClean="0"/>
              <a:t>Ningún investigador prestigioso apoya el diseño inteligente.</a:t>
            </a:r>
            <a:endParaRPr lang="es-ES" sz="3600" dirty="0"/>
          </a:p>
        </p:txBody>
      </p:sp>
      <p:pic>
        <p:nvPicPr>
          <p:cNvPr id="5" name="Imagen 4"/>
          <p:cNvPicPr>
            <a:picLocks noChangeAspect="1"/>
          </p:cNvPicPr>
          <p:nvPr/>
        </p:nvPicPr>
        <p:blipFill>
          <a:blip r:embed="rId4"/>
          <a:stretch>
            <a:fillRect/>
          </a:stretch>
        </p:blipFill>
        <p:spPr>
          <a:xfrm>
            <a:off x="5211067" y="1182224"/>
            <a:ext cx="3504043" cy="5256065"/>
          </a:xfrm>
          <a:prstGeom prst="rect">
            <a:avLst/>
          </a:prstGeom>
        </p:spPr>
      </p:pic>
      <p:sp>
        <p:nvSpPr>
          <p:cNvPr id="6" name="CuadroTexto 5"/>
          <p:cNvSpPr txBox="1"/>
          <p:nvPr/>
        </p:nvSpPr>
        <p:spPr>
          <a:xfrm>
            <a:off x="5364337" y="5626517"/>
            <a:ext cx="3241298" cy="830997"/>
          </a:xfrm>
          <a:prstGeom prst="rect">
            <a:avLst/>
          </a:prstGeom>
          <a:noFill/>
        </p:spPr>
        <p:txBody>
          <a:bodyPr wrap="square" rtlCol="0">
            <a:spAutoFit/>
          </a:bodyPr>
          <a:lstStyle/>
          <a:p>
            <a:pPr algn="ctr"/>
            <a:r>
              <a:rPr lang="es-ES" sz="2400" dirty="0"/>
              <a:t>Henry </a:t>
            </a:r>
            <a:r>
              <a:rPr lang="es-ES" sz="2400" dirty="0" err="1"/>
              <a:t>Schaefer</a:t>
            </a:r>
            <a:r>
              <a:rPr lang="es-ES" sz="2400" dirty="0"/>
              <a:t> III, de la Universidad de Georgia</a:t>
            </a:r>
          </a:p>
        </p:txBody>
      </p:sp>
    </p:spTree>
    <p:extLst>
      <p:ext uri="{BB962C8B-B14F-4D97-AF65-F5344CB8AC3E}">
        <p14:creationId xmlns:p14="http://schemas.microsoft.com/office/powerpoint/2010/main" val="279030091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4563" y="2373865"/>
            <a:ext cx="7581901" cy="1653988"/>
          </a:xfrm>
        </p:spPr>
        <p:txBody>
          <a:bodyPr/>
          <a:lstStyle/>
          <a:p>
            <a:r>
              <a:rPr lang="es-ES" dirty="0" smtClean="0"/>
              <a:t>FIN</a:t>
            </a:r>
            <a:endParaRPr lang="es-ES"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52</a:t>
            </a:fld>
            <a:endParaRPr lang="en-US"/>
          </a:p>
        </p:txBody>
      </p:sp>
    </p:spTree>
    <p:extLst>
      <p:ext uri="{BB962C8B-B14F-4D97-AF65-F5344CB8AC3E}">
        <p14:creationId xmlns:p14="http://schemas.microsoft.com/office/powerpoint/2010/main" val="253902244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9462" y="-33551"/>
            <a:ext cx="7581901" cy="1653988"/>
          </a:xfrm>
        </p:spPr>
        <p:txBody>
          <a:bodyPr/>
          <a:lstStyle/>
          <a:p>
            <a:r>
              <a:rPr lang="es-ES" sz="5400" dirty="0" smtClean="0"/>
              <a:t>La teoría del D. I. plantea un reto al darwinismo</a:t>
            </a:r>
            <a:endParaRPr lang="es-ES" sz="5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6</a:t>
            </a:fld>
            <a:endParaRPr lang="en-US"/>
          </a:p>
        </p:txBody>
      </p:sp>
      <p:pic>
        <p:nvPicPr>
          <p:cNvPr id="5" name="Imagen 4"/>
          <p:cNvPicPr>
            <a:picLocks noChangeAspect="1"/>
          </p:cNvPicPr>
          <p:nvPr/>
        </p:nvPicPr>
        <p:blipFill>
          <a:blip r:embed="rId3"/>
          <a:stretch>
            <a:fillRect/>
          </a:stretch>
        </p:blipFill>
        <p:spPr>
          <a:xfrm>
            <a:off x="1163943" y="1780223"/>
            <a:ext cx="6772027" cy="4498464"/>
          </a:xfrm>
          <a:prstGeom prst="rect">
            <a:avLst/>
          </a:prstGeom>
        </p:spPr>
      </p:pic>
    </p:spTree>
    <p:extLst>
      <p:ext uri="{BB962C8B-B14F-4D97-AF65-F5344CB8AC3E}">
        <p14:creationId xmlns:p14="http://schemas.microsoft.com/office/powerpoint/2010/main" val="44920575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SC_0284 (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08" y="1036948"/>
            <a:ext cx="7937352" cy="5271824"/>
          </a:xfrm>
          <a:prstGeom prst="rect">
            <a:avLst/>
          </a:prstGeom>
        </p:spPr>
      </p:pic>
      <p:sp>
        <p:nvSpPr>
          <p:cNvPr id="2" name="Título 1"/>
          <p:cNvSpPr>
            <a:spLocks noGrp="1"/>
          </p:cNvSpPr>
          <p:nvPr>
            <p:ph type="title"/>
          </p:nvPr>
        </p:nvSpPr>
        <p:spPr>
          <a:xfrm>
            <a:off x="779462" y="-343137"/>
            <a:ext cx="7581901" cy="1653988"/>
          </a:xfrm>
        </p:spPr>
        <p:txBody>
          <a:bodyPr/>
          <a:lstStyle/>
          <a:p>
            <a:r>
              <a:rPr lang="es-ES" sz="4400" dirty="0" smtClean="0"/>
              <a:t>LA COMPLEJIDAD ESPECÍFICA</a:t>
            </a:r>
            <a:endParaRPr lang="es-ES" sz="4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7</a:t>
            </a:fld>
            <a:endParaRPr lang="en-US"/>
          </a:p>
        </p:txBody>
      </p:sp>
      <p:pic>
        <p:nvPicPr>
          <p:cNvPr id="6" name="Imagen 5"/>
          <p:cNvPicPr>
            <a:picLocks noChangeAspect="1"/>
          </p:cNvPicPr>
          <p:nvPr/>
        </p:nvPicPr>
        <p:blipFill>
          <a:blip r:embed="rId4"/>
          <a:stretch>
            <a:fillRect/>
          </a:stretch>
        </p:blipFill>
        <p:spPr>
          <a:xfrm>
            <a:off x="577882" y="1036947"/>
            <a:ext cx="7955991" cy="5291821"/>
          </a:xfrm>
          <a:prstGeom prst="rect">
            <a:avLst/>
          </a:prstGeom>
        </p:spPr>
      </p:pic>
      <p:sp>
        <p:nvSpPr>
          <p:cNvPr id="7" name="CuadroTexto 6"/>
          <p:cNvSpPr txBox="1"/>
          <p:nvPr/>
        </p:nvSpPr>
        <p:spPr>
          <a:xfrm>
            <a:off x="1717999" y="5180079"/>
            <a:ext cx="5627077" cy="1077218"/>
          </a:xfrm>
          <a:prstGeom prst="rect">
            <a:avLst/>
          </a:prstGeom>
          <a:noFill/>
        </p:spPr>
        <p:txBody>
          <a:bodyPr wrap="square" rtlCol="0">
            <a:spAutoFit/>
          </a:bodyPr>
          <a:lstStyle/>
          <a:p>
            <a:pPr algn="ctr"/>
            <a:r>
              <a:rPr lang="es-ES" sz="3200" dirty="0" smtClean="0"/>
              <a:t>Monte </a:t>
            </a:r>
            <a:r>
              <a:rPr lang="es-ES" sz="3200" dirty="0" err="1" smtClean="0"/>
              <a:t>Rushmore</a:t>
            </a:r>
            <a:r>
              <a:rPr lang="es-ES" sz="3200" dirty="0"/>
              <a:t> </a:t>
            </a:r>
            <a:r>
              <a:rPr lang="es-ES" sz="3200" dirty="0" smtClean="0"/>
              <a:t>en </a:t>
            </a:r>
            <a:r>
              <a:rPr lang="es-ES" sz="3200" dirty="0" err="1" smtClean="0"/>
              <a:t>Keystone</a:t>
            </a:r>
            <a:r>
              <a:rPr lang="es-ES" sz="3200" dirty="0" smtClean="0"/>
              <a:t>, Dakota del Sur (USA) </a:t>
            </a:r>
            <a:endParaRPr lang="es-ES" sz="3200" dirty="0"/>
          </a:p>
        </p:txBody>
      </p:sp>
    </p:spTree>
    <p:extLst>
      <p:ext uri="{BB962C8B-B14F-4D97-AF65-F5344CB8AC3E}">
        <p14:creationId xmlns:p14="http://schemas.microsoft.com/office/powerpoint/2010/main" val="32405311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899" y="107577"/>
            <a:ext cx="9144000" cy="1653988"/>
          </a:xfrm>
        </p:spPr>
        <p:txBody>
          <a:bodyPr/>
          <a:lstStyle/>
          <a:p>
            <a:r>
              <a:rPr lang="es-ES" sz="4400" dirty="0" smtClean="0"/>
              <a:t>¿En qué se diferencia el D.I. </a:t>
            </a:r>
            <a:br>
              <a:rPr lang="es-ES" sz="4400" dirty="0" smtClean="0"/>
            </a:br>
            <a:r>
              <a:rPr lang="es-ES" sz="4400" dirty="0" smtClean="0"/>
              <a:t>del creacionismo y de la evolución?</a:t>
            </a:r>
            <a:endParaRPr lang="es-ES" sz="4400"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8</a:t>
            </a:fld>
            <a:endParaRPr lang="en-US"/>
          </a:p>
        </p:txBody>
      </p:sp>
      <p:pic>
        <p:nvPicPr>
          <p:cNvPr id="6" name="Imagen 5"/>
          <p:cNvPicPr>
            <a:picLocks noChangeAspect="1"/>
          </p:cNvPicPr>
          <p:nvPr/>
        </p:nvPicPr>
        <p:blipFill>
          <a:blip r:embed="rId3"/>
          <a:stretch>
            <a:fillRect/>
          </a:stretch>
        </p:blipFill>
        <p:spPr>
          <a:xfrm>
            <a:off x="625130" y="2179440"/>
            <a:ext cx="7852251" cy="3697954"/>
          </a:xfrm>
          <a:prstGeom prst="rect">
            <a:avLst/>
          </a:prstGeom>
        </p:spPr>
      </p:pic>
    </p:spTree>
    <p:extLst>
      <p:ext uri="{BB962C8B-B14F-4D97-AF65-F5344CB8AC3E}">
        <p14:creationId xmlns:p14="http://schemas.microsoft.com/office/powerpoint/2010/main" val="40860820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9664" y="57769"/>
            <a:ext cx="7581901" cy="1653988"/>
          </a:xfrm>
        </p:spPr>
        <p:txBody>
          <a:bodyPr/>
          <a:lstStyle/>
          <a:p>
            <a:r>
              <a:rPr lang="es-ES" dirty="0" smtClean="0"/>
              <a:t>LA EVOLUCIÓN</a:t>
            </a:r>
            <a:endParaRPr lang="es-ES" dirty="0"/>
          </a:p>
        </p:txBody>
      </p:sp>
      <p:sp>
        <p:nvSpPr>
          <p:cNvPr id="4" name="Marcador de número de diapositiva 3"/>
          <p:cNvSpPr>
            <a:spLocks noGrp="1"/>
          </p:cNvSpPr>
          <p:nvPr>
            <p:ph type="sldNum" sz="quarter" idx="12"/>
          </p:nvPr>
        </p:nvSpPr>
        <p:spPr/>
        <p:txBody>
          <a:bodyPr/>
          <a:lstStyle/>
          <a:p>
            <a:fld id="{D12AA694-00EB-4F4B-AABB-6F50FB178914}" type="slidenum">
              <a:rPr lang="en-US" smtClean="0"/>
              <a:t>9</a:t>
            </a:fld>
            <a:endParaRPr lang="en-US"/>
          </a:p>
        </p:txBody>
      </p:sp>
      <p:pic>
        <p:nvPicPr>
          <p:cNvPr id="5" name="Imagen 4"/>
          <p:cNvPicPr>
            <a:picLocks noChangeAspect="1"/>
          </p:cNvPicPr>
          <p:nvPr/>
        </p:nvPicPr>
        <p:blipFill>
          <a:blip r:embed="rId3"/>
          <a:stretch>
            <a:fillRect/>
          </a:stretch>
        </p:blipFill>
        <p:spPr>
          <a:xfrm>
            <a:off x="992429" y="1750120"/>
            <a:ext cx="7131610" cy="4500838"/>
          </a:xfrm>
          <a:prstGeom prst="rect">
            <a:avLst/>
          </a:prstGeom>
        </p:spPr>
      </p:pic>
      <p:pic>
        <p:nvPicPr>
          <p:cNvPr id="6" name="Imagen 5"/>
          <p:cNvPicPr>
            <a:picLocks noChangeAspect="1"/>
          </p:cNvPicPr>
          <p:nvPr/>
        </p:nvPicPr>
        <p:blipFill>
          <a:blip r:embed="rId4"/>
          <a:stretch>
            <a:fillRect/>
          </a:stretch>
        </p:blipFill>
        <p:spPr>
          <a:xfrm>
            <a:off x="992429" y="1711757"/>
            <a:ext cx="7131610" cy="4621424"/>
          </a:xfrm>
          <a:prstGeom prst="rect">
            <a:avLst/>
          </a:prstGeom>
        </p:spPr>
      </p:pic>
    </p:spTree>
    <p:extLst>
      <p:ext uri="{BB962C8B-B14F-4D97-AF65-F5344CB8AC3E}">
        <p14:creationId xmlns:p14="http://schemas.microsoft.com/office/powerpoint/2010/main" val="36213481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Órbita">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Orbit">
      <a:majorFont>
        <a:latin typeface="Candara"/>
        <a:ea typeface=""/>
        <a:cs typeface=""/>
        <a:font script="Jpan" typeface="ＭＳ Ｐゴシック"/>
        <a:font script="Hans" typeface="宋体"/>
        <a:font script="Hant" typeface="新細明體"/>
      </a:majorFont>
      <a:minorFont>
        <a:latin typeface="Candara"/>
        <a:ea typeface=""/>
        <a:cs typeface=""/>
        <a:font script="Jpan" typeface="ＭＳ Ｐゴシック"/>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Órbita.thmx</Template>
  <TotalTime>8131</TotalTime>
  <Words>7087</Words>
  <Application>Microsoft Macintosh PowerPoint</Application>
  <PresentationFormat>Presentación en pantalla (4:3)</PresentationFormat>
  <Paragraphs>432</Paragraphs>
  <Slides>52</Slides>
  <Notes>50</Notes>
  <HiddenSlides>0</HiddenSlides>
  <MMClips>0</MMClips>
  <ScaleCrop>false</ScaleCrop>
  <HeadingPairs>
    <vt:vector size="4" baseType="variant">
      <vt:variant>
        <vt:lpstr>Tema</vt:lpstr>
      </vt:variant>
      <vt:variant>
        <vt:i4>1</vt:i4>
      </vt:variant>
      <vt:variant>
        <vt:lpstr>Títulos de diapositiva</vt:lpstr>
      </vt:variant>
      <vt:variant>
        <vt:i4>52</vt:i4>
      </vt:variant>
    </vt:vector>
  </HeadingPairs>
  <TitlesOfParts>
    <vt:vector size="53" baseType="lpstr">
      <vt:lpstr>Órbita</vt:lpstr>
      <vt:lpstr> El Diseño inteligente</vt:lpstr>
      <vt:lpstr>¿Qué es el Diseño inteligente?</vt:lpstr>
      <vt:lpstr>Antecedentes del Diseño</vt:lpstr>
      <vt:lpstr>William Paley (1743-1805)</vt:lpstr>
      <vt:lpstr>La sombra de Darwin</vt:lpstr>
      <vt:lpstr>La teoría del D. I. plantea un reto al darwinismo</vt:lpstr>
      <vt:lpstr>LA COMPLEJIDAD ESPECÍFICA</vt:lpstr>
      <vt:lpstr>¿En qué se diferencia el D.I.  del creacionismo y de la evolución?</vt:lpstr>
      <vt:lpstr>LA EVOLUCIÓN</vt:lpstr>
      <vt:lpstr>¿Puede la selección natural generar especies nuevas?</vt:lpstr>
      <vt:lpstr>El mecanismo de Darwin es insuficiente</vt:lpstr>
      <vt:lpstr>¿Por qué es importante el D.I.?</vt:lpstr>
      <vt:lpstr>EL DARWINISMO COMO IDEOLOGÍA</vt:lpstr>
      <vt:lpstr>¿Por qué es importante el D.I. ?</vt:lpstr>
      <vt:lpstr>¿Es científico el darwinismo?</vt:lpstr>
      <vt:lpstr>LA SELECCIÓN NATURAL</vt:lpstr>
      <vt:lpstr>El darwinismo afirma que la selección natural lo explica todo.</vt:lpstr>
      <vt:lpstr>El darwinismo está agotado</vt:lpstr>
      <vt:lpstr>La selección natural sólo explica los cambios a pequeña escala.</vt:lpstr>
      <vt:lpstr>La teoría macroevolutiva no está comprobada.</vt:lpstr>
      <vt:lpstr>¿Es ciencia el diseño inteligente?</vt:lpstr>
      <vt:lpstr>EL NATURALISMO METODOLÓGICO</vt:lpstr>
      <vt:lpstr>¿Qué es la complejidad irreductible?</vt:lpstr>
      <vt:lpstr>¿Qué es la complejidad irreductible?</vt:lpstr>
      <vt:lpstr>¿Qué es la complejidad irreductible?</vt:lpstr>
      <vt:lpstr>Complejidad irreductible en la naturaleza</vt:lpstr>
      <vt:lpstr>¿Puede el darwinismo explicar el origen de la vida?</vt:lpstr>
      <vt:lpstr>Hipótesis sobre el origen de la vida</vt:lpstr>
      <vt:lpstr>Hipótesis sobre el origen de la vida</vt:lpstr>
      <vt:lpstr>¿Cuál es el origen de la información biológica?</vt:lpstr>
      <vt:lpstr>¿Cuál es el origen de la información biológica?</vt:lpstr>
      <vt:lpstr>¿Cuál es el origen de la información biológica?</vt:lpstr>
      <vt:lpstr>¿Cuál es el origen de la información biológica?</vt:lpstr>
      <vt:lpstr>¿Fue diseñado el universo?</vt:lpstr>
      <vt:lpstr>¿Fue diseñado el universo?</vt:lpstr>
      <vt:lpstr>¿Fue diseñado el universo?</vt:lpstr>
      <vt:lpstr>EL DISEÑO IMPERFECTO</vt:lpstr>
      <vt:lpstr>EL DISEÑO MALIGNO</vt:lpstr>
      <vt:lpstr>Objeciones más comunes:</vt:lpstr>
      <vt:lpstr>Objeciones más comunes: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FIN</vt:lpstr>
    </vt:vector>
  </TitlesOfParts>
  <Company>IES MATADEPERA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Diseño Inteligente</dc:title>
  <dc:creator>Antonio Cruz 15.07.52</dc:creator>
  <cp:lastModifiedBy>Antonio Cruz 15.07.52</cp:lastModifiedBy>
  <cp:revision>115</cp:revision>
  <dcterms:created xsi:type="dcterms:W3CDTF">2015-04-19T06:48:46Z</dcterms:created>
  <dcterms:modified xsi:type="dcterms:W3CDTF">2015-08-27T06:17:06Z</dcterms:modified>
</cp:coreProperties>
</file>